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theme/themeOverride2.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300" r:id="rId3"/>
    <p:sldId id="403" r:id="rId4"/>
    <p:sldId id="408" r:id="rId5"/>
    <p:sldId id="401" r:id="rId6"/>
    <p:sldId id="398" r:id="rId7"/>
    <p:sldId id="369" r:id="rId8"/>
    <p:sldId id="301" r:id="rId9"/>
    <p:sldId id="387" r:id="rId10"/>
    <p:sldId id="316" r:id="rId11"/>
    <p:sldId id="388" r:id="rId12"/>
    <p:sldId id="389" r:id="rId13"/>
    <p:sldId id="409" r:id="rId14"/>
    <p:sldId id="390" r:id="rId15"/>
    <p:sldId id="391" r:id="rId16"/>
    <p:sldId id="304" r:id="rId17"/>
    <p:sldId id="395" r:id="rId18"/>
    <p:sldId id="406" r:id="rId19"/>
    <p:sldId id="394" r:id="rId20"/>
    <p:sldId id="373" r:id="rId21"/>
    <p:sldId id="382" r:id="rId22"/>
    <p:sldId id="396" r:id="rId23"/>
    <p:sldId id="397" r:id="rId24"/>
    <p:sldId id="306" r:id="rId25"/>
    <p:sldId id="375" r:id="rId26"/>
    <p:sldId id="376" r:id="rId27"/>
    <p:sldId id="407" r:id="rId28"/>
    <p:sldId id="399" r:id="rId29"/>
    <p:sldId id="315" r:id="rId30"/>
    <p:sldId id="402" r:id="rId31"/>
    <p:sldId id="313" r:id="rId32"/>
    <p:sldId id="384" r:id="rId33"/>
    <p:sldId id="405" r:id="rId34"/>
    <p:sldId id="40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2FA"/>
    <a:srgbClr val="4AC3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87D520-18B1-493C-BD0C-9F943378EEFC}" v="12" dt="2026-02-18T14:39:25.166"/>
    <p1510:client id="{810314EB-4890-4575-A8ED-472FF4A5830D}" v="12" dt="2026-02-18T14:57:27.235"/>
    <p1510:client id="{AD914D56-99CA-4A27-AD70-689286306C4A}" v="43" dt="2026-02-18T14:52:25.2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13" autoAdjust="0"/>
    <p:restoredTop sz="91311" autoAdjust="0"/>
  </p:normalViewPr>
  <p:slideViewPr>
    <p:cSldViewPr snapToGrid="0">
      <p:cViewPr>
        <p:scale>
          <a:sx n="70" d="100"/>
          <a:sy n="70" d="100"/>
        </p:scale>
        <p:origin x="1152"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70C0A-93B1-4FE5-BDD8-AD8368D4EB61}" type="datetimeFigureOut">
              <a:rPr lang="en-US" smtClean="0"/>
              <a:t>2/22/2026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9C9B02-96B9-4615-8404-DC33C5545E4E}" type="slidenum">
              <a:rPr lang="en-US" smtClean="0"/>
              <a:t>‹#›</a:t>
            </a:fld>
            <a:endParaRPr lang="en-US"/>
          </a:p>
        </p:txBody>
      </p:sp>
    </p:spTree>
    <p:extLst>
      <p:ext uri="{BB962C8B-B14F-4D97-AF65-F5344CB8AC3E}">
        <p14:creationId xmlns:p14="http://schemas.microsoft.com/office/powerpoint/2010/main" val="2977051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ioia.net/member-detail?memberId=38338"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Welcome to the 2026 Annual Meeting. Reminder that if you haven’t voted, you have two hours to do so. Election ends at 8 p.m. EST. Please look for a message from Election Runner and if you can’t find it or don’t remember if you voted, please send a chat to Diane Cooner. And if you are still considering registering for the Training sessions over the next 6 weeks, we do have room for more participants!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232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63068-D010-773C-2B5C-569F7C6909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94137-1102-FEB3-5994-E464E5C63F7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F1425E3-262C-2420-1C7D-D0A290506E93}"/>
              </a:ext>
            </a:extLst>
          </p:cNvPr>
          <p:cNvSpPr>
            <a:spLocks noGrp="1"/>
          </p:cNvSpPr>
          <p:nvPr>
            <p:ph type="body" idx="1"/>
          </p:nvPr>
        </p:nvSpPr>
        <p:spPr/>
        <p:txBody>
          <a:bodyPr/>
          <a:lstStyle/>
          <a:p>
            <a:r>
              <a:rPr lang="en-US" dirty="0"/>
              <a:t>Huge thank you to Committee Chair, Al Johnson; BOD liaison Justin Hurley; and committee member Leonard Pollara for doing the work to bring to the bylaws modernization to fruition. Here’ s Al, still doing inspections, about 34 years after he was the 2</a:t>
            </a:r>
            <a:r>
              <a:rPr lang="en-US" baseline="30000" dirty="0"/>
              <a:t>nd</a:t>
            </a:r>
            <a:r>
              <a:rPr lang="en-US" dirty="0"/>
              <a:t> member to plunk his dues down to found IOIA. </a:t>
            </a:r>
          </a:p>
        </p:txBody>
      </p:sp>
      <p:sp>
        <p:nvSpPr>
          <p:cNvPr id="4" name="Slide Number Placeholder 3">
            <a:extLst>
              <a:ext uri="{FF2B5EF4-FFF2-40B4-BE49-F238E27FC236}">
                <a16:creationId xmlns:a16="http://schemas.microsoft.com/office/drawing/2014/main" id="{E9A10667-25C8-541D-26CC-45838CF81A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891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speaker notes – Kathe is here to give us an Asia Pacific Committee report. While she was on the board, she twice traveled to the US (a big commitment) to attend annual meetings.</a:t>
            </a:r>
          </a:p>
          <a:p>
            <a:endParaRPr lang="en-US" dirty="0"/>
          </a:p>
          <a:p>
            <a:r>
              <a:rPr lang="en-US" dirty="0"/>
              <a:t>After her report – thank you for your extraordinary service in the role of Secretary to the board, engagement with the Asia Pacific Committee, and work as an IOIA trainer for the Social Accountability standards, EU regulations, and Grower Group training both online and in-person. Thank you for 3 years of hard work on behalf of us all! </a:t>
            </a:r>
          </a:p>
        </p:txBody>
      </p:sp>
      <p:sp>
        <p:nvSpPr>
          <p:cNvPr id="4" name="Slide Number Placeholder 3"/>
          <p:cNvSpPr>
            <a:spLocks noGrp="1"/>
          </p:cNvSpPr>
          <p:nvPr>
            <p:ph type="sldNum" sz="quarter" idx="5"/>
          </p:nvPr>
        </p:nvSpPr>
        <p:spPr/>
        <p:txBody>
          <a:bodyPr/>
          <a:lstStyle/>
          <a:p>
            <a:fld id="{AE9C9B02-96B9-4615-8404-DC33C5545E4E}" type="slidenum">
              <a:rPr lang="en-US" smtClean="0"/>
              <a:t>12</a:t>
            </a:fld>
            <a:endParaRPr lang="en-US"/>
          </a:p>
        </p:txBody>
      </p:sp>
    </p:spTree>
    <p:extLst>
      <p:ext uri="{BB962C8B-B14F-4D97-AF65-F5344CB8AC3E}">
        <p14:creationId xmlns:p14="http://schemas.microsoft.com/office/powerpoint/2010/main" val="4150329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72422-A90B-25FE-424F-5AF218E1C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D4DE4-2BD8-0953-AE57-34B95B0E96A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A7E7C70-0400-B953-E33A-EDDF086F6F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A540EE-D7F4-5A77-5A71-7A6D88B380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554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IOIA’s International Training Manager works with cosponsors such as NGOs, certification agencies, universities, and governments to make training accessible around the world. Each year, IOIA fields dozens of inquiries for trainings that may take years to come to fruition or might not develop at all. IOIA is currently working with Florida Organic Growers to develop training in-person in Florida for the Southeast TOPP region. We are grateful to AgriVita and Luis Brenes for making Spanish language training reliably available in Latin America including Puerto Rico. </a:t>
            </a:r>
            <a:endParaRPr lang="en-US" dirty="0"/>
          </a:p>
        </p:txBody>
      </p:sp>
      <p:sp>
        <p:nvSpPr>
          <p:cNvPr id="4" name="Slide Number Placeholder 3"/>
          <p:cNvSpPr>
            <a:spLocks noGrp="1"/>
          </p:cNvSpPr>
          <p:nvPr>
            <p:ph type="sldNum" sz="quarter" idx="5"/>
          </p:nvPr>
        </p:nvSpPr>
        <p:spPr/>
        <p:txBody>
          <a:bodyPr/>
          <a:lstStyle/>
          <a:p>
            <a:fld id="{AE9C9B02-96B9-4615-8404-DC33C5545E4E}" type="slidenum">
              <a:rPr lang="en-US" smtClean="0"/>
              <a:t>14</a:t>
            </a:fld>
            <a:endParaRPr lang="en-US"/>
          </a:p>
        </p:txBody>
      </p:sp>
    </p:spTree>
    <p:extLst>
      <p:ext uri="{BB962C8B-B14F-4D97-AF65-F5344CB8AC3E}">
        <p14:creationId xmlns:p14="http://schemas.microsoft.com/office/powerpoint/2010/main" val="3170300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F97CE-FD62-A982-847B-7A1E5A028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95B0D-3F50-2E7D-F7D4-78984EAD87F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4DA5CE-EE41-1A34-3DC3-3269FC59F65E}"/>
              </a:ext>
            </a:extLst>
          </p:cNvPr>
          <p:cNvSpPr>
            <a:spLocks noGrp="1"/>
          </p:cNvSpPr>
          <p:nvPr>
            <p:ph type="body" idx="1"/>
          </p:nvPr>
        </p:nvSpPr>
        <p:spPr/>
        <p:txBody>
          <a:bodyPr/>
          <a:lstStyle/>
          <a:p>
            <a:r>
              <a:rPr lang="en-US" dirty="0"/>
              <a:t>Webinars are our most popular format, with one happening about every two weeks. Shout-out to IOIA-trained MOFGA inspector, John Welton, who put together our new maple syrup webinar. Claire Ackroyd, retired inspector assisted. We are exploring offering this as a self-directed course.  Note that we will have at least 2 new webinars in 2026, working with the Organic Integrity </a:t>
            </a:r>
            <a:r>
              <a:rPr lang="en-US" dirty="0" err="1"/>
              <a:t>Coperative</a:t>
            </a:r>
            <a:r>
              <a:rPr lang="en-US" dirty="0"/>
              <a:t>. </a:t>
            </a:r>
          </a:p>
        </p:txBody>
      </p:sp>
      <p:sp>
        <p:nvSpPr>
          <p:cNvPr id="4" name="Slide Number Placeholder 3">
            <a:extLst>
              <a:ext uri="{FF2B5EF4-FFF2-40B4-BE49-F238E27FC236}">
                <a16:creationId xmlns:a16="http://schemas.microsoft.com/office/drawing/2014/main" id="{DFC4DF6E-95DB-AF0E-66B1-DE7CBD3F36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606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5F38C-BDFF-8ABB-5026-49C8A2A93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58DC9-ECA7-B530-8C78-C8156104FF5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8E6D1A-80F2-450A-A1AC-E2D7C4AF34B4}"/>
              </a:ext>
            </a:extLst>
          </p:cNvPr>
          <p:cNvSpPr>
            <a:spLocks noGrp="1"/>
          </p:cNvSpPr>
          <p:nvPr>
            <p:ph type="body" idx="1"/>
          </p:nvPr>
        </p:nvSpPr>
        <p:spPr/>
        <p:txBody>
          <a:bodyPr/>
          <a:lstStyle/>
          <a:p>
            <a:r>
              <a:rPr lang="en-US" dirty="0"/>
              <a:t>Most Basic Training in the US and Canada is happening Live Online with one of our experienced trainers. About once monthly. 100 or more participants per year. Left – Basic Processing with Garry Lean and PJ Wiebusch. Right – Basic Crop with Nate Powell-Palm and PJ. </a:t>
            </a:r>
          </a:p>
        </p:txBody>
      </p:sp>
      <p:sp>
        <p:nvSpPr>
          <p:cNvPr id="4" name="Slide Number Placeholder 3">
            <a:extLst>
              <a:ext uri="{FF2B5EF4-FFF2-40B4-BE49-F238E27FC236}">
                <a16:creationId xmlns:a16="http://schemas.microsoft.com/office/drawing/2014/main" id="{BEFCFC9F-AA34-AFA5-CA36-7EA29BB02E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410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Huge shout-out to Matt Miller, who hosted the NOP shoot at his farm, with T Layhew as the “inspector”. Jessica Foot hosted in Ontario and Kym Snarr was our “inspector”. Both videos were filmed on the same day! Also big thanks to our videographers – SLAB Visuals in the US and Shinowa Okumura in Canada. </a:t>
            </a:r>
          </a:p>
          <a:p>
            <a:endParaRPr lang="en-US" dirty="0"/>
          </a:p>
          <a:p>
            <a:r>
              <a:rPr lang="en-US" dirty="0"/>
              <a:t>The NOP video has already been used in live online basic courses several times and will be used again next week. </a:t>
            </a:r>
          </a:p>
          <a:p>
            <a:endParaRPr lang="en-US" dirty="0"/>
          </a:p>
          <a:p>
            <a:r>
              <a:rPr lang="en-US" dirty="0"/>
              <a:t>The COR basic crop course has been delayed to July, so our new inspection video will launch then. </a:t>
            </a:r>
          </a:p>
        </p:txBody>
      </p:sp>
      <p:sp>
        <p:nvSpPr>
          <p:cNvPr id="4" name="Slide Number Placeholder 3"/>
          <p:cNvSpPr>
            <a:spLocks noGrp="1"/>
          </p:cNvSpPr>
          <p:nvPr>
            <p:ph type="sldNum" sz="quarter" idx="5"/>
          </p:nvPr>
        </p:nvSpPr>
        <p:spPr/>
        <p:txBody>
          <a:bodyPr/>
          <a:lstStyle/>
          <a:p>
            <a:fld id="{AE9C9B02-96B9-4615-8404-DC33C5545E4E}" type="slidenum">
              <a:rPr lang="en-US" smtClean="0"/>
              <a:t>17</a:t>
            </a:fld>
            <a:endParaRPr lang="en-US"/>
          </a:p>
        </p:txBody>
      </p:sp>
    </p:spTree>
    <p:extLst>
      <p:ext uri="{BB962C8B-B14F-4D97-AF65-F5344CB8AC3E}">
        <p14:creationId xmlns:p14="http://schemas.microsoft.com/office/powerpoint/2010/main" val="711731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C0482-2EF8-D1E8-511F-DD9C8A337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51B86-E01A-1723-C6AA-FCCABD0E1F4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70394BA-D0F8-776D-D69E-0258AE133175}"/>
              </a:ext>
            </a:extLst>
          </p:cNvPr>
          <p:cNvSpPr>
            <a:spLocks noGrp="1"/>
          </p:cNvSpPr>
          <p:nvPr>
            <p:ph type="body" idx="1"/>
          </p:nvPr>
        </p:nvSpPr>
        <p:spPr/>
        <p:txBody>
          <a:bodyPr/>
          <a:lstStyle/>
          <a:p>
            <a:r>
              <a:rPr lang="en-US" dirty="0"/>
              <a:t>We received a $5000 grant from the Powder River Community Fund and used it to refinish the historic hardwood floors in the </a:t>
            </a:r>
            <a:r>
              <a:rPr lang="en-US" dirty="0" err="1"/>
              <a:t>office,and</a:t>
            </a:r>
            <a:r>
              <a:rPr lang="en-US" dirty="0"/>
              <a:t> painted the entire interior. The grant provided more than half of the cost of the update. Maintaining our asset! This year, we plan to paint the front of the building. </a:t>
            </a:r>
          </a:p>
          <a:p>
            <a:endParaRPr lang="en-US" dirty="0"/>
          </a:p>
          <a:p>
            <a:r>
              <a:rPr lang="en-US" dirty="0"/>
              <a:t>Special thank you to the Amsden family, who gifted us the building in 2007. </a:t>
            </a:r>
          </a:p>
          <a:p>
            <a:endParaRPr lang="en-US" dirty="0"/>
          </a:p>
          <a:p>
            <a:r>
              <a:rPr lang="en-US" dirty="0"/>
              <a:t>Anne Amsden and Margaret are shown here, as Margaret receives the deed. Sadly, we lost Anne this year at the ripe old age of 97 years. She was a vocal advocate for the environment and social justice. </a:t>
            </a:r>
          </a:p>
          <a:p>
            <a:endParaRPr lang="en-US" dirty="0"/>
          </a:p>
          <a:p>
            <a:r>
              <a:rPr lang="en-US" dirty="0"/>
              <a:t>As part of the grant requirements, we will have an open house in a few months and invite the community in to see the outcome of the project. </a:t>
            </a:r>
          </a:p>
        </p:txBody>
      </p:sp>
      <p:sp>
        <p:nvSpPr>
          <p:cNvPr id="4" name="Slide Number Placeholder 3">
            <a:extLst>
              <a:ext uri="{FF2B5EF4-FFF2-40B4-BE49-F238E27FC236}">
                <a16:creationId xmlns:a16="http://schemas.microsoft.com/office/drawing/2014/main" id="{519C36E7-23CA-A3CF-5449-C3C07F1A33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300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96C84-87A1-D8E4-9AD3-749B6B427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AFC04-AA35-58A7-C99C-4986E69F38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9415A15-CB99-335D-694F-25F9524E234F}"/>
              </a:ext>
            </a:extLst>
          </p:cNvPr>
          <p:cNvSpPr>
            <a:spLocks noGrp="1"/>
          </p:cNvSpPr>
          <p:nvPr>
            <p:ph type="body" idx="1"/>
          </p:nvPr>
        </p:nvSpPr>
        <p:spPr/>
        <p:txBody>
          <a:bodyPr/>
          <a:lstStyle/>
          <a:p>
            <a:r>
              <a:rPr lang="en-US" sz="1200" kern="1200" dirty="0">
                <a:solidFill>
                  <a:schemeClr val="tx1"/>
                </a:solidFill>
                <a:latin typeface="+mn-lt"/>
                <a:ea typeface="+mn-ea"/>
                <a:cs typeface="+mn-cs"/>
              </a:rPr>
              <a:t>Hybrid Trainings –IOIA’s newest model for basic training and one of our most popular. Participants complete part of the course online with a trainer, and then the remainder onsite. This model is especially popular in Japan. </a:t>
            </a:r>
          </a:p>
        </p:txBody>
      </p:sp>
      <p:sp>
        <p:nvSpPr>
          <p:cNvPr id="4" name="Slide Number Placeholder 3">
            <a:extLst>
              <a:ext uri="{FF2B5EF4-FFF2-40B4-BE49-F238E27FC236}">
                <a16:creationId xmlns:a16="http://schemas.microsoft.com/office/drawing/2014/main" id="{C157D94E-A8D1-7EB7-82D1-D8783A7B38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026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837CC-97F2-9E17-2ADB-5C79FDDB1D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2985A-71D1-7B13-A8FE-76E56B42862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C8F96A8-AA4E-2A8A-6527-C439080593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a collaboration of Rodale Institute and IOIA. Garth Kahl and Margaret were the trainers. </a:t>
            </a:r>
          </a:p>
          <a:p>
            <a:endParaRPr lang="en-US" dirty="0"/>
          </a:p>
        </p:txBody>
      </p:sp>
      <p:sp>
        <p:nvSpPr>
          <p:cNvPr id="4" name="Slide Number Placeholder 3">
            <a:extLst>
              <a:ext uri="{FF2B5EF4-FFF2-40B4-BE49-F238E27FC236}">
                <a16:creationId xmlns:a16="http://schemas.microsoft.com/office/drawing/2014/main" id="{75D8F00E-7CDA-A4F7-6E00-843AB542B8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17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9C9B02-96B9-4615-8404-DC33C5545E4E}" type="slidenum">
              <a:rPr lang="en-US" smtClean="0"/>
              <a:t>2</a:t>
            </a:fld>
            <a:endParaRPr lang="en-US"/>
          </a:p>
        </p:txBody>
      </p:sp>
    </p:spTree>
    <p:extLst>
      <p:ext uri="{BB962C8B-B14F-4D97-AF65-F5344CB8AC3E}">
        <p14:creationId xmlns:p14="http://schemas.microsoft.com/office/powerpoint/2010/main" val="1306891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87356-3B05-4567-6204-79E036583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C9E51-DE86-C5BE-68B2-610AA96DF0E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9ADA5AF-23E7-63A1-649D-D0AE31736F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Advanced Audit Trail Training in Korea, with the Isidor Institute. See the “young” man in the front? Isidor has been working with 2005 with IOIA (now 20 years!). In 2025, IOIA finalized a Memo of Understanding, authorizing Isidor as IOIA’s official representative in South Korea. </a:t>
            </a:r>
          </a:p>
          <a:p>
            <a:endParaRPr lang="en-US" dirty="0"/>
          </a:p>
        </p:txBody>
      </p:sp>
      <p:sp>
        <p:nvSpPr>
          <p:cNvPr id="4" name="Slide Number Placeholder 3">
            <a:extLst>
              <a:ext uri="{FF2B5EF4-FFF2-40B4-BE49-F238E27FC236}">
                <a16:creationId xmlns:a16="http://schemas.microsoft.com/office/drawing/2014/main" id="{77A32DC9-8999-EB7F-0281-56A5293E9F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961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4371F-6A5A-43F7-71A2-C451E3A58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3AB7CD-2031-AC0B-33C9-6D2B678D591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65E3E1E-9E5F-4530-C2B9-B4EE048985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At the advanced training in Montana, we partnered with the Organic Integrity Cooperative, Regenerative Organic Alliance, Rodale Institute, and Ryan Sitler of GOTS with Soil Health a focus and Kathe as trainer for Social Accountability Auditing, with a visit to a local wool mill. </a:t>
            </a:r>
          </a:p>
          <a:p>
            <a:endParaRPr lang="en-US" dirty="0"/>
          </a:p>
        </p:txBody>
      </p:sp>
      <p:sp>
        <p:nvSpPr>
          <p:cNvPr id="4" name="Slide Number Placeholder 3">
            <a:extLst>
              <a:ext uri="{FF2B5EF4-FFF2-40B4-BE49-F238E27FC236}">
                <a16:creationId xmlns:a16="http://schemas.microsoft.com/office/drawing/2014/main" id="{612225B8-330D-C04B-F874-D3B49CE840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640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DCCC9-5082-89AD-5F3A-9870A1425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C6A6DE-D26F-F42B-D158-057D7732BB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77C9BDE-FE8A-67CE-846B-878F1D9E798D}"/>
              </a:ext>
            </a:extLst>
          </p:cNvPr>
          <p:cNvSpPr>
            <a:spLocks noGrp="1"/>
          </p:cNvSpPr>
          <p:nvPr>
            <p:ph type="body" idx="1"/>
          </p:nvPr>
        </p:nvSpPr>
        <p:spPr/>
        <p:txBody>
          <a:bodyPr/>
          <a:lstStyle/>
          <a:p>
            <a:r>
              <a:rPr lang="en-US" dirty="0"/>
              <a:t>Bob Durst, former board chair has endowed an annual processing mentorship award. 2025 had our first recipient. Cody Gieselman of Missouri. </a:t>
            </a:r>
          </a:p>
        </p:txBody>
      </p:sp>
      <p:sp>
        <p:nvSpPr>
          <p:cNvPr id="4" name="Slide Number Placeholder 3">
            <a:extLst>
              <a:ext uri="{FF2B5EF4-FFF2-40B4-BE49-F238E27FC236}">
                <a16:creationId xmlns:a16="http://schemas.microsoft.com/office/drawing/2014/main" id="{C315D00A-A16C-CB79-1D75-C1E788E5D4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882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D9BDB-1BE5-0B85-313E-86EB868BF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277D5-D860-8B2C-DF45-43D6A696E3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953E9-6B48-397C-D9E3-1C9D2BAA71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IOIA gives 3 Career Development Awards. All 3 awards were given in 2025. Each one entitles the recipient to a full tuition waiver for a basic in-person or live online course. In 2025, we got a new Scholarship Committee Chair – </a:t>
            </a:r>
            <a:r>
              <a:rPr lang="en-US" sz="1200" b="0" i="0" u="none" strike="noStrike" kern="1200" dirty="0">
                <a:solidFill>
                  <a:schemeClr val="tx1"/>
                </a:solidFill>
                <a:effectLst/>
                <a:latin typeface="+mn-lt"/>
                <a:ea typeface="+mn-ea"/>
                <a:cs typeface="+mn-cs"/>
                <a:hlinkClick r:id="rId3"/>
              </a:rPr>
              <a:t>Verónica Marquez Ledesma</a:t>
            </a:r>
            <a:r>
              <a:rPr lang="en-US" sz="1200" b="0" i="0" u="none" strike="noStrike" kern="1200" dirty="0">
                <a:solidFill>
                  <a:schemeClr val="tx1"/>
                </a:solidFill>
                <a:effectLst/>
                <a:latin typeface="+mn-lt"/>
                <a:ea typeface="+mn-ea"/>
                <a:cs typeface="+mn-cs"/>
              </a:rPr>
              <a:t> of Mexico! </a:t>
            </a:r>
            <a:endParaRPr lang="en-US" sz="1200" b="0" i="0" kern="1200" dirty="0">
              <a:solidFill>
                <a:schemeClr val="tx1"/>
              </a:solidFill>
              <a:effectLst/>
              <a:latin typeface="+mn-lt"/>
              <a:ea typeface="+mn-ea"/>
              <a:cs typeface="+mn-cs"/>
            </a:endParaRPr>
          </a:p>
          <a:p>
            <a:r>
              <a:rPr lang="en-US" dirty="0"/>
              <a:t>!</a:t>
            </a:r>
          </a:p>
        </p:txBody>
      </p:sp>
      <p:sp>
        <p:nvSpPr>
          <p:cNvPr id="4" name="Slide Number Placeholder 3">
            <a:extLst>
              <a:ext uri="{FF2B5EF4-FFF2-40B4-BE49-F238E27FC236}">
                <a16:creationId xmlns:a16="http://schemas.microsoft.com/office/drawing/2014/main" id="{CC025626-DFE0-A1B5-C2A4-510E538667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66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5BA19-97A4-AA0C-728E-5C2E7D0C7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BE751-CF26-FF59-3968-908786B4313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DA2273-7979-0957-BC2F-19A22151FFA7}"/>
              </a:ext>
            </a:extLst>
          </p:cNvPr>
          <p:cNvSpPr>
            <a:spLocks noGrp="1"/>
          </p:cNvSpPr>
          <p:nvPr>
            <p:ph type="body" idx="1"/>
          </p:nvPr>
        </p:nvSpPr>
        <p:spPr/>
        <p:txBody>
          <a:bodyPr/>
          <a:lstStyle/>
          <a:p>
            <a:r>
              <a:rPr lang="en-US" dirty="0"/>
              <a:t>Sacha, our International Training Manager has achieved 20 years with us. Her 5 languages are an asset to IOIA and her work coordinating cosponsor-managed training. Margaret, on her 25</a:t>
            </a:r>
            <a:r>
              <a:rPr lang="en-US" baseline="30000" dirty="0"/>
              <a:t>th</a:t>
            </a:r>
            <a:r>
              <a:rPr lang="en-US" dirty="0"/>
              <a:t> year with IOIA. DrewAnne is our Webinar Coordinator. Teri has been with us more than once, totaling about 12 years, managing the IOIA-managed training program. Jennie is the office admin. Cecilia has been bookkeeper 9 years. And Diane has the record – working with IOIA since 1994! – that’s more than 30 years! Of this staff, Margaret has the only full-time position. In 2025 Drew Gourdie left us after 2 years as Business Development Director. </a:t>
            </a:r>
          </a:p>
        </p:txBody>
      </p:sp>
      <p:sp>
        <p:nvSpPr>
          <p:cNvPr id="4" name="Slide Number Placeholder 3">
            <a:extLst>
              <a:ext uri="{FF2B5EF4-FFF2-40B4-BE49-F238E27FC236}">
                <a16:creationId xmlns:a16="http://schemas.microsoft.com/office/drawing/2014/main" id="{FA28AD71-1D93-70C1-4F96-2EFDA01CEE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893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EEA1B-FB8C-B35B-3BAA-50EC1E135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70A8F-3615-C115-BA3D-BB52A824C68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72A5FFF-D019-DEE7-3513-0EDB1C12B6AC}"/>
              </a:ext>
            </a:extLst>
          </p:cNvPr>
          <p:cNvSpPr>
            <a:spLocks noGrp="1"/>
          </p:cNvSpPr>
          <p:nvPr>
            <p:ph type="body" idx="1"/>
          </p:nvPr>
        </p:nvSpPr>
        <p:spPr/>
        <p:txBody>
          <a:bodyPr/>
          <a:lstStyle/>
          <a:p>
            <a:r>
              <a:rPr lang="en-US" dirty="0"/>
              <a:t>ED Margaret Scoles, Vice Chair Justin Hurley, and inspector member Darren Maum sat on a panel for new inspectors in Albuquerque for the Fellowship Program. </a:t>
            </a:r>
          </a:p>
        </p:txBody>
      </p:sp>
      <p:sp>
        <p:nvSpPr>
          <p:cNvPr id="4" name="Slide Number Placeholder 3">
            <a:extLst>
              <a:ext uri="{FF2B5EF4-FFF2-40B4-BE49-F238E27FC236}">
                <a16:creationId xmlns:a16="http://schemas.microsoft.com/office/drawing/2014/main" id="{FB573229-19AB-F21F-893B-97757C3D65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806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moment of silence? </a:t>
            </a:r>
          </a:p>
          <a:p>
            <a:endParaRPr lang="en-US" dirty="0"/>
          </a:p>
          <a:p>
            <a:r>
              <a:rPr lang="en-US" dirty="0"/>
              <a:t>Sam was an inspector member of IOIA, the founder of OneCert, a legendary voice of organic integrity and outspoken critic of certifying hydroponics. He built IOIA’s information management system in 2002-2003 that served us well for 20 years. </a:t>
            </a:r>
          </a:p>
          <a:p>
            <a:endParaRPr lang="en-US" dirty="0"/>
          </a:p>
          <a:p>
            <a:r>
              <a:rPr lang="en-US" dirty="0"/>
              <a:t>Fred was our first keynote speaker in 1993 and returned again in 2011 to do the same. A farmer, philosopher, and theologian, he had a big impact on IOIA’s early years. A gentle giant and a deep thinker. </a:t>
            </a:r>
          </a:p>
          <a:p>
            <a:endParaRPr lang="en-US" dirty="0"/>
          </a:p>
          <a:p>
            <a:r>
              <a:rPr lang="en-US" dirty="0"/>
              <a:t>Michael Sligh of the IOAS and the Alliance for Organic Integrity was our keynote speaker in 2000 and spoke on a panel “Conversation for a New Decade” in San Antonio just before the Covid pandemic hit. Another gentle giant, respected around the world. </a:t>
            </a:r>
          </a:p>
        </p:txBody>
      </p:sp>
      <p:sp>
        <p:nvSpPr>
          <p:cNvPr id="4" name="Slide Number Placeholder 3"/>
          <p:cNvSpPr>
            <a:spLocks noGrp="1"/>
          </p:cNvSpPr>
          <p:nvPr>
            <p:ph type="sldNum" sz="quarter" idx="5"/>
          </p:nvPr>
        </p:nvSpPr>
        <p:spPr/>
        <p:txBody>
          <a:bodyPr/>
          <a:lstStyle/>
          <a:p>
            <a:fld id="{AE9C9B02-96B9-4615-8404-DC33C5545E4E}" type="slidenum">
              <a:rPr lang="en-US" smtClean="0"/>
              <a:t>27</a:t>
            </a:fld>
            <a:endParaRPr lang="en-US"/>
          </a:p>
        </p:txBody>
      </p:sp>
    </p:spTree>
    <p:extLst>
      <p:ext uri="{BB962C8B-B14F-4D97-AF65-F5344CB8AC3E}">
        <p14:creationId xmlns:p14="http://schemas.microsoft.com/office/powerpoint/2010/main" val="3954348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945A9-FA9C-5622-D60C-F52C403AA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69D4A-560D-976F-CBE6-273384EF37F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ADF7D0-146E-F841-129D-E7BE12E22A5F}"/>
              </a:ext>
            </a:extLst>
          </p:cNvPr>
          <p:cNvSpPr>
            <a:spLocks noGrp="1"/>
          </p:cNvSpPr>
          <p:nvPr>
            <p:ph type="body" idx="1"/>
          </p:nvPr>
        </p:nvSpPr>
        <p:spPr/>
        <p:txBody>
          <a:bodyPr/>
          <a:lstStyle/>
          <a:p>
            <a:r>
              <a:rPr lang="en-US" sz="1200" kern="1200" dirty="0">
                <a:solidFill>
                  <a:schemeClr val="tx1"/>
                </a:solidFill>
                <a:latin typeface="+mn-lt"/>
                <a:ea typeface="+mn-ea"/>
                <a:cs typeface="+mn-cs"/>
              </a:rPr>
              <a:t>We can thank Allan for his diligence and oversight to make sure we had a positive bottom line in 2025. </a:t>
            </a:r>
          </a:p>
          <a:p>
            <a:endParaRPr lang="en-US" sz="1200" kern="1200" dirty="0">
              <a:solidFill>
                <a:schemeClr val="tx1"/>
              </a:solidFill>
              <a:latin typeface="+mn-lt"/>
              <a:ea typeface="+mn-ea"/>
              <a:cs typeface="+mn-cs"/>
            </a:endParaRPr>
          </a:p>
          <a:p>
            <a:r>
              <a:rPr lang="en-US" dirty="0"/>
              <a:t>Financials are coming up next with the Treasurer</a:t>
            </a:r>
          </a:p>
          <a:p>
            <a:endParaRPr lang="en-US" sz="1200" kern="12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413CBEB3-D9FD-9ADC-C8CE-AA95400BA8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144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D5F2C-67AA-4B38-F5B2-BD5A54C44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707650-A4DC-914C-1236-F3927EF1D6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467B0D-4CCF-5F3F-F279-6ED3D02745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DB2425-2E7F-1F83-EDF5-91465D9EDC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839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34E95-5138-4936-A07A-45B79FC7BA67}" type="slidenum">
              <a:rPr lang="en-US" smtClean="0"/>
              <a:t>31</a:t>
            </a:fld>
            <a:endParaRPr lang="en-US"/>
          </a:p>
        </p:txBody>
      </p:sp>
    </p:spTree>
    <p:extLst>
      <p:ext uri="{BB962C8B-B14F-4D97-AF65-F5344CB8AC3E}">
        <p14:creationId xmlns:p14="http://schemas.microsoft.com/office/powerpoint/2010/main" val="3282509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A0687-519D-518A-FB3B-2A4F5F35F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F72BB-EAC2-97A3-3620-B4E6F6117B0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CF19EBB-A053-9D3F-637E-697C74A5D1BA}"/>
              </a:ext>
            </a:extLst>
          </p:cNvPr>
          <p:cNvSpPr>
            <a:spLocks noGrp="1"/>
          </p:cNvSpPr>
          <p:nvPr>
            <p:ph type="body" idx="1"/>
          </p:nvPr>
        </p:nvSpPr>
        <p:spPr/>
        <p:txBody>
          <a:bodyPr/>
          <a:lstStyle/>
          <a:p>
            <a:r>
              <a:rPr lang="en-US" dirty="0"/>
              <a:t>Welcome to the overview of the 2025 Annual Report – which will be posted on our website shortly.</a:t>
            </a:r>
          </a:p>
        </p:txBody>
      </p:sp>
      <p:sp>
        <p:nvSpPr>
          <p:cNvPr id="4" name="Slide Number Placeholder 3">
            <a:extLst>
              <a:ext uri="{FF2B5EF4-FFF2-40B4-BE49-F238E27FC236}">
                <a16:creationId xmlns:a16="http://schemas.microsoft.com/office/drawing/2014/main" id="{E02D9A64-9D2C-8715-182E-6A63A71982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024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5F460-41B8-9861-2BE4-4CA14A774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68C4E-5985-029E-A83B-F0554D72128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5AEA5F5-AF68-59C8-F152-0EB72224EE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0FC4E4-86BE-6F8B-3D28-769ED867D4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210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2025, we reviewed our Strategic Plan, renewed our focus on development of a Communications Strategy and more robust fundraising. Special Thanks to Janine for adding a year to her term to provide counsel as Special Past Chair.  </a:t>
            </a:r>
          </a:p>
          <a:p>
            <a:endParaRPr lang="en-US" dirty="0"/>
          </a:p>
          <a:p>
            <a:r>
              <a:rPr lang="en-US" dirty="0"/>
              <a:t>We pause for a few minutes to ask each of our board candidates to introduce themselves briefly. Full bios are posted on the Annual Meeting page of our website.	</a:t>
            </a:r>
          </a:p>
          <a:p>
            <a:endParaRPr lang="en-US" dirty="0"/>
          </a:p>
          <a:p>
            <a:r>
              <a:rPr lang="en-US" dirty="0"/>
              <a:t>Do you also want to ask each BOD member to say hello? </a:t>
            </a:r>
          </a:p>
        </p:txBody>
      </p:sp>
      <p:sp>
        <p:nvSpPr>
          <p:cNvPr id="4" name="Slide Number Placeholder 3"/>
          <p:cNvSpPr>
            <a:spLocks noGrp="1"/>
          </p:cNvSpPr>
          <p:nvPr>
            <p:ph type="sldNum" sz="quarter" idx="5"/>
          </p:nvPr>
        </p:nvSpPr>
        <p:spPr/>
        <p:txBody>
          <a:bodyPr/>
          <a:lstStyle/>
          <a:p>
            <a:fld id="{AE9C9B02-96B9-4615-8404-DC33C5545E4E}" type="slidenum">
              <a:rPr lang="en-US" smtClean="0"/>
              <a:t>5</a:t>
            </a:fld>
            <a:endParaRPr lang="en-US"/>
          </a:p>
        </p:txBody>
      </p:sp>
    </p:spTree>
    <p:extLst>
      <p:ext uri="{BB962C8B-B14F-4D97-AF65-F5344CB8AC3E}">
        <p14:creationId xmlns:p14="http://schemas.microsoft.com/office/powerpoint/2010/main" val="4125147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If anyone asks, this is from the California Crop Inspection Training. </a:t>
            </a:r>
          </a:p>
        </p:txBody>
      </p:sp>
      <p:sp>
        <p:nvSpPr>
          <p:cNvPr id="4" name="Slide Number Placeholder 3"/>
          <p:cNvSpPr>
            <a:spLocks noGrp="1"/>
          </p:cNvSpPr>
          <p:nvPr>
            <p:ph type="sldNum" sz="quarter" idx="5"/>
          </p:nvPr>
        </p:nvSpPr>
        <p:spPr/>
        <p:txBody>
          <a:bodyPr/>
          <a:lstStyle/>
          <a:p>
            <a:fld id="{78A34E95-5138-4936-A07A-45B79FC7BA67}" type="slidenum">
              <a:rPr lang="en-US" smtClean="0"/>
              <a:t>6</a:t>
            </a:fld>
            <a:endParaRPr lang="en-US"/>
          </a:p>
        </p:txBody>
      </p:sp>
    </p:spTree>
    <p:extLst>
      <p:ext uri="{BB962C8B-B14F-4D97-AF65-F5344CB8AC3E}">
        <p14:creationId xmlns:p14="http://schemas.microsoft.com/office/powerpoint/2010/main" val="1072740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61E38-6E14-DAAC-9878-A5116F5D5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41235-F42F-A870-9A1D-D379B7FF9DB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CE51F79-0ABA-7129-2A28-A2015514F3CF}"/>
              </a:ext>
            </a:extLst>
          </p:cNvPr>
          <p:cNvSpPr>
            <a:spLocks noGrp="1"/>
          </p:cNvSpPr>
          <p:nvPr>
            <p:ph type="body" idx="1"/>
          </p:nvPr>
        </p:nvSpPr>
        <p:spPr/>
        <p:txBody>
          <a:bodyPr/>
          <a:lstStyle/>
          <a:p>
            <a:r>
              <a:rPr lang="en-US" dirty="0"/>
              <a:t>We’ve surveyed our membership over the past few years and it is clear that our members value in-person annual meetings. It isn’t feasible to have one every year, but a tentative goal is to have one every 2 years. Choosing the location for next year is on the agenda today. </a:t>
            </a:r>
          </a:p>
        </p:txBody>
      </p:sp>
      <p:sp>
        <p:nvSpPr>
          <p:cNvPr id="4" name="Slide Number Placeholder 3">
            <a:extLst>
              <a:ext uri="{FF2B5EF4-FFF2-40B4-BE49-F238E27FC236}">
                <a16:creationId xmlns:a16="http://schemas.microsoft.com/office/drawing/2014/main" id="{204B8D99-8463-5594-56DB-3A9AFC18E7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622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312958B-6C43-4045-BC74-CC26BEDEF5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7313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7313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7313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7313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731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731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731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731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73138" rtl="0" eaLnBrk="1" fontAlgn="auto" latinLnBrk="0" hangingPunct="1">
              <a:lnSpc>
                <a:spcPct val="100000"/>
              </a:lnSpc>
              <a:spcBef>
                <a:spcPct val="0"/>
              </a:spcBef>
              <a:spcAft>
                <a:spcPts val="0"/>
              </a:spcAft>
              <a:buClrTx/>
              <a:buSzTx/>
              <a:buFontTx/>
              <a:buNone/>
              <a:tabLst/>
              <a:defRPr/>
            </a:pPr>
            <a:fld id="{1546094A-6CD7-4928-B156-9A2A23ADE80F}" type="slidenum">
              <a:rPr kumimoji="0" lang="es-ES" altLang="en-US" sz="13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73138" rtl="0" eaLnBrk="1" fontAlgn="auto" latinLnBrk="0" hangingPunct="1">
                <a:lnSpc>
                  <a:spcPct val="100000"/>
                </a:lnSpc>
                <a:spcBef>
                  <a:spcPct val="0"/>
                </a:spcBef>
                <a:spcAft>
                  <a:spcPts val="0"/>
                </a:spcAft>
                <a:buClrTx/>
                <a:buSzTx/>
                <a:buFontTx/>
                <a:buNone/>
                <a:tabLst/>
                <a:defRPr/>
              </a:pPr>
              <a:t>8</a:t>
            </a:fld>
            <a:endParaRPr kumimoji="0" lang="es-ES" altLang="en-US" sz="13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9699" name="Rectangle 2">
            <a:extLst>
              <a:ext uri="{FF2B5EF4-FFF2-40B4-BE49-F238E27FC236}">
                <a16:creationId xmlns:a16="http://schemas.microsoft.com/office/drawing/2014/main" id="{019A66B1-704B-4F93-AD81-E5E58FDFFD9E}"/>
              </a:ext>
            </a:extLst>
          </p:cNvPr>
          <p:cNvSpPr>
            <a:spLocks noGrp="1" noRot="1" noChangeAspect="1" noChangeArrowheads="1" noTextEdit="1"/>
          </p:cNvSpPr>
          <p:nvPr>
            <p:ph type="sldImg"/>
          </p:nvPr>
        </p:nvSpPr>
        <p:spPr>
          <a:ln/>
        </p:spPr>
        <p:txBody>
          <a:bodyPr/>
          <a:lstStyle/>
          <a:p>
            <a:endParaRPr lang="en-US"/>
          </a:p>
        </p:txBody>
      </p:sp>
      <p:sp>
        <p:nvSpPr>
          <p:cNvPr id="29700" name="Rectangle 3">
            <a:extLst>
              <a:ext uri="{FF2B5EF4-FFF2-40B4-BE49-F238E27FC236}">
                <a16:creationId xmlns:a16="http://schemas.microsoft.com/office/drawing/2014/main" id="{68F4A009-5854-471C-A36A-7AF7B87128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About half of our members are Inspectors and about half are Supporters. </a:t>
            </a:r>
          </a:p>
        </p:txBody>
      </p:sp>
      <p:sp>
        <p:nvSpPr>
          <p:cNvPr id="29701" name="Footer Placeholder 1">
            <a:extLst>
              <a:ext uri="{FF2B5EF4-FFF2-40B4-BE49-F238E27FC236}">
                <a16:creationId xmlns:a16="http://schemas.microsoft.com/office/drawing/2014/main" id="{77DD0B5D-D6B7-4640-B4A8-A04A603D4400}"/>
              </a:ext>
            </a:extLst>
          </p:cNvPr>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7313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7313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7313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7313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731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731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731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731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73138" rtl="0" eaLnBrk="1" fontAlgn="auto" latinLnBrk="0" hangingPunct="1">
              <a:lnSpc>
                <a:spcPct val="100000"/>
              </a:lnSpc>
              <a:spcBef>
                <a:spcPct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Tree>
    <p:extLst>
      <p:ext uri="{BB962C8B-B14F-4D97-AF65-F5344CB8AC3E}">
        <p14:creationId xmlns:p14="http://schemas.microsoft.com/office/powerpoint/2010/main" val="382135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863D4-D6DB-ACD5-BADB-82CC140F6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F5C31-D85F-2025-AED7-24DFAD009B9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FA7CA15-1497-4384-209B-E5C74D34C1FB}"/>
              </a:ext>
            </a:extLst>
          </p:cNvPr>
          <p:cNvSpPr>
            <a:spLocks noGrp="1"/>
          </p:cNvSpPr>
          <p:nvPr>
            <p:ph type="body" idx="1"/>
          </p:nvPr>
        </p:nvSpPr>
        <p:spPr/>
        <p:txBody>
          <a:bodyPr/>
          <a:lstStyle/>
          <a:p>
            <a:pPr marR="0" algn="l" rtl="0"/>
            <a:r>
              <a:rPr lang="en-US" sz="1200" kern="1200" dirty="0">
                <a:solidFill>
                  <a:schemeClr val="tx1"/>
                </a:solidFill>
                <a:latin typeface="+mn-lt"/>
                <a:ea typeface="+mn-ea"/>
                <a:cs typeface="+mn-cs"/>
              </a:rPr>
              <a:t>While we didn’t officially partner with ACA on training for our Annual Meeting, we strive to organize a social event in conjunction with ACA. Based on the popularity of the Richmond event, we did the same in Albuquerque this January. Development Director Drew Gourdie participated in key industry events including the Guelph Organic Conference, Expo West, and CHFA in Vancouver.  </a:t>
            </a:r>
          </a:p>
        </p:txBody>
      </p:sp>
      <p:sp>
        <p:nvSpPr>
          <p:cNvPr id="4" name="Slide Number Placeholder 3">
            <a:extLst>
              <a:ext uri="{FF2B5EF4-FFF2-40B4-BE49-F238E27FC236}">
                <a16:creationId xmlns:a16="http://schemas.microsoft.com/office/drawing/2014/main" id="{CF180ACC-9677-4CD4-CF18-9D822A1911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550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3E23E-1E3F-D55D-8568-757AE09D3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6C519-5EE9-C815-A649-189A5BECEE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18C4058-3FAC-37D8-C5A1-99321D1E8C7D}"/>
              </a:ext>
            </a:extLst>
          </p:cNvPr>
          <p:cNvSpPr>
            <a:spLocks noGrp="1"/>
          </p:cNvSpPr>
          <p:nvPr>
            <p:ph type="body" idx="1"/>
          </p:nvPr>
        </p:nvSpPr>
        <p:spPr/>
        <p:txBody>
          <a:bodyPr/>
          <a:lstStyle/>
          <a:p>
            <a:r>
              <a:rPr lang="en-US" dirty="0"/>
              <a:t>Thank you to the Ethics Committee! To serve on the Ethics Committee, one must have had to serve at some point on IOIA’s Board of Directors or Accreditation Committee. Brian Baker chairs. </a:t>
            </a:r>
          </a:p>
          <a:p>
            <a:endParaRPr lang="en-US" dirty="0"/>
          </a:p>
          <a:p>
            <a:r>
              <a:rPr lang="en-US" dirty="0"/>
              <a:t>Kate Newkirk chairs the Policy Committee,  assisted by Rachel Myers as our Policy Comment Committee Coordinator. </a:t>
            </a:r>
          </a:p>
          <a:p>
            <a:endParaRPr lang="en-US" dirty="0"/>
          </a:p>
          <a:p>
            <a:r>
              <a:rPr lang="en-US" dirty="0"/>
              <a:t>A favorite IOIA photo from 2024 when Brian and Janine were both on the IOIA Board and </a:t>
            </a:r>
            <a:r>
              <a:rPr lang="en-US"/>
              <a:t>at the Alamo. </a:t>
            </a:r>
            <a:endParaRPr lang="en-US" dirty="0"/>
          </a:p>
        </p:txBody>
      </p:sp>
      <p:sp>
        <p:nvSpPr>
          <p:cNvPr id="4" name="Slide Number Placeholder 3">
            <a:extLst>
              <a:ext uri="{FF2B5EF4-FFF2-40B4-BE49-F238E27FC236}">
                <a16:creationId xmlns:a16="http://schemas.microsoft.com/office/drawing/2014/main" id="{CEBFB53C-FD1E-E8E1-C266-5A38622120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34E95-5138-4936-A07A-45B79FC7BA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021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6" name="Slide Number Placeholder 5"/>
          <p:cNvSpPr>
            <a:spLocks noGrp="1"/>
          </p:cNvSpPr>
          <p:nvPr>
            <p:ph type="sldNum" sz="quarter" idx="12"/>
          </p:nvPr>
        </p:nvSpPr>
        <p:spPr>
          <a:xfrm>
            <a:off x="1740408" y="7033008"/>
            <a:ext cx="2743200" cy="365125"/>
          </a:xfrm>
        </p:spPr>
        <p:txBody>
          <a:bodyPr/>
          <a:lstStyle/>
          <a:p>
            <a:fld id="{9AD8301E-1EC9-4A8F-88C1-D466FA9A77B1}" type="slidenum">
              <a:rPr lang="es-CR" smtClean="0">
                <a:solidFill>
                  <a:prstClr val="black"/>
                </a:solidFill>
              </a:rPr>
              <a:pPr/>
              <a:t>‹#›</a:t>
            </a:fld>
            <a:endParaRPr lang="es-CR">
              <a:solidFill>
                <a:prstClr val="black"/>
              </a:solidFill>
            </a:endParaRPr>
          </a:p>
        </p:txBody>
      </p:sp>
      <p:sp>
        <p:nvSpPr>
          <p:cNvPr id="7" name="Slide Number Placeholder 5"/>
          <p:cNvSpPr txBox="1">
            <a:spLocks/>
          </p:cNvSpPr>
          <p:nvPr userDrawn="1"/>
        </p:nvSpPr>
        <p:spPr>
          <a:xfrm>
            <a:off x="8996307" y="649287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AD8301E-1EC9-4A8F-88C1-D466FA9A77B1}" type="slidenum">
              <a:rPr lang="es-CR" sz="1200" smtClean="0">
                <a:solidFill>
                  <a:prstClr val="black"/>
                </a:solidFill>
              </a:rPr>
              <a:pPr/>
              <a:t>‹#›</a:t>
            </a:fld>
            <a:endParaRPr lang="es-CR" sz="1200" dirty="0">
              <a:solidFill>
                <a:prstClr val="black"/>
              </a:solidFill>
            </a:endParaRPr>
          </a:p>
        </p:txBody>
      </p:sp>
    </p:spTree>
    <p:extLst>
      <p:ext uri="{BB962C8B-B14F-4D97-AF65-F5344CB8AC3E}">
        <p14:creationId xmlns:p14="http://schemas.microsoft.com/office/powerpoint/2010/main" val="246775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Slide Number Placeholder 5"/>
          <p:cNvSpPr>
            <a:spLocks noGrp="1"/>
          </p:cNvSpPr>
          <p:nvPr>
            <p:ph type="sldNum" sz="quarter" idx="12"/>
          </p:nvPr>
        </p:nvSpPr>
        <p:spPr/>
        <p:txBody>
          <a:bodyPr/>
          <a:lstStyle/>
          <a:p>
            <a:fld id="{9AD8301E-1EC9-4A8F-88C1-D466FA9A77B1}" type="slidenum">
              <a:rPr lang="es-CR" smtClean="0">
                <a:solidFill>
                  <a:prstClr val="black"/>
                </a:solidFill>
              </a:rPr>
              <a:pPr/>
              <a:t>‹#›</a:t>
            </a:fld>
            <a:endParaRPr lang="es-CR">
              <a:solidFill>
                <a:prstClr val="black"/>
              </a:solidFill>
            </a:endParaRPr>
          </a:p>
        </p:txBody>
      </p:sp>
    </p:spTree>
    <p:extLst>
      <p:ext uri="{BB962C8B-B14F-4D97-AF65-F5344CB8AC3E}">
        <p14:creationId xmlns:p14="http://schemas.microsoft.com/office/powerpoint/2010/main" val="1694375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668740"/>
            <a:ext cx="2628900" cy="5508223"/>
          </a:xfrm>
        </p:spPr>
        <p:txBody>
          <a:bodyPr vert="eaVert"/>
          <a:lstStyle/>
          <a:p>
            <a:r>
              <a:rPr lang="es-ES" dirty="0"/>
              <a:t>Haga clic para modificar el estilo de título del patrón</a:t>
            </a:r>
            <a:endParaRPr lang="en-US" dirty="0"/>
          </a:p>
        </p:txBody>
      </p:sp>
      <p:sp>
        <p:nvSpPr>
          <p:cNvPr id="3" name="Vertical Text Placeholder 2"/>
          <p:cNvSpPr>
            <a:spLocks noGrp="1"/>
          </p:cNvSpPr>
          <p:nvPr>
            <p:ph type="body" orient="vert" idx="1"/>
          </p:nvPr>
        </p:nvSpPr>
        <p:spPr>
          <a:xfrm>
            <a:off x="838201" y="668739"/>
            <a:ext cx="7734300" cy="5508224"/>
          </a:xfrm>
        </p:spPr>
        <p:txBody>
          <a:bodyPr vert="eaVert"/>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6" name="Slide Number Placeholder 5"/>
          <p:cNvSpPr>
            <a:spLocks noGrp="1"/>
          </p:cNvSpPr>
          <p:nvPr>
            <p:ph type="sldNum" sz="quarter" idx="12"/>
          </p:nvPr>
        </p:nvSpPr>
        <p:spPr/>
        <p:txBody>
          <a:bodyPr/>
          <a:lstStyle/>
          <a:p>
            <a:fld id="{9AD8301E-1EC9-4A8F-88C1-D466FA9A77B1}" type="slidenum">
              <a:rPr lang="es-CR" smtClean="0">
                <a:solidFill>
                  <a:prstClr val="black"/>
                </a:solidFill>
              </a:rPr>
              <a:pPr/>
              <a:t>‹#›</a:t>
            </a:fld>
            <a:endParaRPr lang="es-CR">
              <a:solidFill>
                <a:prstClr val="black"/>
              </a:solidFill>
            </a:endParaRPr>
          </a:p>
        </p:txBody>
      </p:sp>
    </p:spTree>
    <p:extLst>
      <p:ext uri="{BB962C8B-B14F-4D97-AF65-F5344CB8AC3E}">
        <p14:creationId xmlns:p14="http://schemas.microsoft.com/office/powerpoint/2010/main" val="2338169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6" name="Slide Number Placeholder 5"/>
          <p:cNvSpPr>
            <a:spLocks noGrp="1"/>
          </p:cNvSpPr>
          <p:nvPr>
            <p:ph type="sldNum" sz="quarter" idx="12"/>
          </p:nvPr>
        </p:nvSpPr>
        <p:spPr>
          <a:xfrm>
            <a:off x="1740408" y="7033008"/>
            <a:ext cx="2743200" cy="365125"/>
          </a:xfrm>
        </p:spPr>
        <p:txBody>
          <a:bodyPr/>
          <a:lstStyle/>
          <a:p>
            <a:fld id="{9AD8301E-1EC9-4A8F-88C1-D466FA9A77B1}" type="slidenum">
              <a:rPr lang="es-CR" smtClean="0"/>
              <a:t>‹#›</a:t>
            </a:fld>
            <a:endParaRPr lang="es-CR"/>
          </a:p>
        </p:txBody>
      </p:sp>
      <p:sp>
        <p:nvSpPr>
          <p:cNvPr id="7" name="Slide Number Placeholder 5"/>
          <p:cNvSpPr txBox="1">
            <a:spLocks/>
          </p:cNvSpPr>
          <p:nvPr userDrawn="1"/>
        </p:nvSpPr>
        <p:spPr>
          <a:xfrm>
            <a:off x="8996307" y="649287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AD8301E-1EC9-4A8F-88C1-D466FA9A77B1}" type="slidenum">
              <a:rPr lang="es-CR" sz="1200" smtClean="0"/>
              <a:pPr/>
              <a:t>‹#›</a:t>
            </a:fld>
            <a:endParaRPr lang="es-CR" sz="1200"/>
          </a:p>
        </p:txBody>
      </p:sp>
    </p:spTree>
    <p:extLst>
      <p:ext uri="{BB962C8B-B14F-4D97-AF65-F5344CB8AC3E}">
        <p14:creationId xmlns:p14="http://schemas.microsoft.com/office/powerpoint/2010/main" val="3942983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Slide Number Placeholder 5"/>
          <p:cNvSpPr>
            <a:spLocks noGrp="1"/>
          </p:cNvSpPr>
          <p:nvPr>
            <p:ph type="sldNum" sz="quarter" idx="4"/>
          </p:nvPr>
        </p:nvSpPr>
        <p:spPr>
          <a:xfrm>
            <a:off x="8996307" y="6492876"/>
            <a:ext cx="2743200" cy="365125"/>
          </a:xfrm>
          <a:prstGeom prst="rect">
            <a:avLst/>
          </a:prstGeom>
        </p:spPr>
        <p:txBody>
          <a:bodyPr vert="horz" lIns="91440" tIns="45720" rIns="91440" bIns="45720" rtlCol="0" anchor="ctr"/>
          <a:lstStyle>
            <a:lvl1pPr algn="r">
              <a:defRPr sz="1200">
                <a:solidFill>
                  <a:schemeClr val="tx1"/>
                </a:solidFill>
              </a:defRPr>
            </a:lvl1pPr>
          </a:lstStyle>
          <a:p>
            <a:fld id="{9AD8301E-1EC9-4A8F-88C1-D466FA9A77B1}" type="slidenum">
              <a:rPr lang="es-CR" smtClean="0"/>
              <a:pPr/>
              <a:t>‹#›</a:t>
            </a:fld>
            <a:endParaRPr lang="es-CR"/>
          </a:p>
        </p:txBody>
      </p:sp>
    </p:spTree>
    <p:extLst>
      <p:ext uri="{BB962C8B-B14F-4D97-AF65-F5344CB8AC3E}">
        <p14:creationId xmlns:p14="http://schemas.microsoft.com/office/powerpoint/2010/main" val="2376301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7" name="Slide Number Placeholder 5"/>
          <p:cNvSpPr>
            <a:spLocks noGrp="1"/>
          </p:cNvSpPr>
          <p:nvPr>
            <p:ph type="sldNum" sz="quarter" idx="4"/>
          </p:nvPr>
        </p:nvSpPr>
        <p:spPr>
          <a:xfrm>
            <a:off x="8996307" y="6492876"/>
            <a:ext cx="2743200" cy="365125"/>
          </a:xfrm>
          <a:prstGeom prst="rect">
            <a:avLst/>
          </a:prstGeom>
        </p:spPr>
        <p:txBody>
          <a:bodyPr vert="horz" lIns="91440" tIns="45720" rIns="91440" bIns="45720" rtlCol="0" anchor="ctr"/>
          <a:lstStyle>
            <a:lvl1pPr algn="r">
              <a:defRPr sz="1200">
                <a:solidFill>
                  <a:schemeClr val="tx1"/>
                </a:solidFill>
              </a:defRPr>
            </a:lvl1pPr>
          </a:lstStyle>
          <a:p>
            <a:fld id="{9AD8301E-1EC9-4A8F-88C1-D466FA9A77B1}" type="slidenum">
              <a:rPr lang="es-CR" smtClean="0"/>
              <a:pPr/>
              <a:t>‹#›</a:t>
            </a:fld>
            <a:endParaRPr lang="es-CR"/>
          </a:p>
        </p:txBody>
      </p:sp>
    </p:spTree>
    <p:extLst>
      <p:ext uri="{BB962C8B-B14F-4D97-AF65-F5344CB8AC3E}">
        <p14:creationId xmlns:p14="http://schemas.microsoft.com/office/powerpoint/2010/main" val="3669878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Haga clic para modificar el estilo de título del patrón</a:t>
            </a:r>
            <a:endParaRPr lang="en-US" dirty="0"/>
          </a:p>
        </p:txBody>
      </p:sp>
      <p:sp>
        <p:nvSpPr>
          <p:cNvPr id="3" name="Content Placeholder 2"/>
          <p:cNvSpPr>
            <a:spLocks noGrp="1"/>
          </p:cNvSpPr>
          <p:nvPr>
            <p:ph sz="half" idx="1"/>
          </p:nvPr>
        </p:nvSpPr>
        <p:spPr>
          <a:xfrm>
            <a:off x="838200" y="21395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153172"/>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Slide Number Placeholder 6"/>
          <p:cNvSpPr>
            <a:spLocks noGrp="1"/>
          </p:cNvSpPr>
          <p:nvPr>
            <p:ph type="sldNum" sz="quarter" idx="12"/>
          </p:nvPr>
        </p:nvSpPr>
        <p:spPr/>
        <p:txBody>
          <a:bodyPr/>
          <a:lstStyle/>
          <a:p>
            <a:fld id="{9AD8301E-1EC9-4A8F-88C1-D466FA9A77B1}" type="slidenum">
              <a:rPr lang="es-CR" smtClean="0"/>
              <a:t>‹#›</a:t>
            </a:fld>
            <a:endParaRPr lang="es-CR"/>
          </a:p>
        </p:txBody>
      </p:sp>
    </p:spTree>
    <p:extLst>
      <p:ext uri="{BB962C8B-B14F-4D97-AF65-F5344CB8AC3E}">
        <p14:creationId xmlns:p14="http://schemas.microsoft.com/office/powerpoint/2010/main" val="925868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638087"/>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204965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39789" y="2906975"/>
            <a:ext cx="5157787" cy="337822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204965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1" y="2906975"/>
            <a:ext cx="5183188" cy="3378224"/>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9" name="Slide Number Placeholder 8"/>
          <p:cNvSpPr>
            <a:spLocks noGrp="1"/>
          </p:cNvSpPr>
          <p:nvPr>
            <p:ph type="sldNum" sz="quarter" idx="12"/>
          </p:nvPr>
        </p:nvSpPr>
        <p:spPr/>
        <p:txBody>
          <a:bodyPr/>
          <a:lstStyle/>
          <a:p>
            <a:fld id="{9AD8301E-1EC9-4A8F-88C1-D466FA9A77B1}" type="slidenum">
              <a:rPr lang="es-CR" smtClean="0"/>
              <a:t>‹#›</a:t>
            </a:fld>
            <a:endParaRPr lang="es-CR"/>
          </a:p>
        </p:txBody>
      </p:sp>
    </p:spTree>
    <p:extLst>
      <p:ext uri="{BB962C8B-B14F-4D97-AF65-F5344CB8AC3E}">
        <p14:creationId xmlns:p14="http://schemas.microsoft.com/office/powerpoint/2010/main" val="1159145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5" name="Slide Number Placeholder 4"/>
          <p:cNvSpPr>
            <a:spLocks noGrp="1"/>
          </p:cNvSpPr>
          <p:nvPr>
            <p:ph type="sldNum" sz="quarter" idx="12"/>
          </p:nvPr>
        </p:nvSpPr>
        <p:spPr/>
        <p:txBody>
          <a:bodyPr/>
          <a:lstStyle/>
          <a:p>
            <a:fld id="{9AD8301E-1EC9-4A8F-88C1-D466FA9A77B1}" type="slidenum">
              <a:rPr lang="es-CR" smtClean="0"/>
              <a:t>‹#›</a:t>
            </a:fld>
            <a:endParaRPr lang="es-CR"/>
          </a:p>
        </p:txBody>
      </p:sp>
    </p:spTree>
    <p:extLst>
      <p:ext uri="{BB962C8B-B14F-4D97-AF65-F5344CB8AC3E}">
        <p14:creationId xmlns:p14="http://schemas.microsoft.com/office/powerpoint/2010/main" val="393033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D8301E-1EC9-4A8F-88C1-D466FA9A77B1}" type="slidenum">
              <a:rPr lang="es-CR" smtClean="0"/>
              <a:t>‹#›</a:t>
            </a:fld>
            <a:endParaRPr lang="es-CR"/>
          </a:p>
        </p:txBody>
      </p:sp>
    </p:spTree>
    <p:extLst>
      <p:ext uri="{BB962C8B-B14F-4D97-AF65-F5344CB8AC3E}">
        <p14:creationId xmlns:p14="http://schemas.microsoft.com/office/powerpoint/2010/main" val="2512489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86664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120579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552700"/>
            <a:ext cx="3932237" cy="353465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7" name="Slide Number Placeholder 6"/>
          <p:cNvSpPr>
            <a:spLocks noGrp="1"/>
          </p:cNvSpPr>
          <p:nvPr>
            <p:ph type="sldNum" sz="quarter" idx="12"/>
          </p:nvPr>
        </p:nvSpPr>
        <p:spPr/>
        <p:txBody>
          <a:bodyPr/>
          <a:lstStyle/>
          <a:p>
            <a:fld id="{9AD8301E-1EC9-4A8F-88C1-D466FA9A77B1}" type="slidenum">
              <a:rPr lang="es-CR" smtClean="0"/>
              <a:t>‹#›</a:t>
            </a:fld>
            <a:endParaRPr lang="es-CR"/>
          </a:p>
        </p:txBody>
      </p:sp>
    </p:spTree>
    <p:extLst>
      <p:ext uri="{BB962C8B-B14F-4D97-AF65-F5344CB8AC3E}">
        <p14:creationId xmlns:p14="http://schemas.microsoft.com/office/powerpoint/2010/main" val="828747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Slide Number Placeholder 5"/>
          <p:cNvSpPr>
            <a:spLocks noGrp="1"/>
          </p:cNvSpPr>
          <p:nvPr>
            <p:ph type="sldNum" sz="quarter" idx="4"/>
          </p:nvPr>
        </p:nvSpPr>
        <p:spPr>
          <a:xfrm>
            <a:off x="8996307" y="6492876"/>
            <a:ext cx="2743200" cy="365125"/>
          </a:xfrm>
          <a:prstGeom prst="rect">
            <a:avLst/>
          </a:prstGeom>
        </p:spPr>
        <p:txBody>
          <a:bodyPr vert="horz" lIns="91440" tIns="45720" rIns="91440" bIns="45720" rtlCol="0" anchor="ctr"/>
          <a:lstStyle>
            <a:lvl1pPr algn="r">
              <a:defRPr sz="1200">
                <a:solidFill>
                  <a:schemeClr val="tx1"/>
                </a:solidFill>
              </a:defRPr>
            </a:lvl1pPr>
          </a:lstStyle>
          <a:p>
            <a:fld id="{9AD8301E-1EC9-4A8F-88C1-D466FA9A77B1}" type="slidenum">
              <a:rPr lang="es-CR" smtClean="0">
                <a:solidFill>
                  <a:prstClr val="black"/>
                </a:solidFill>
              </a:rPr>
              <a:pPr/>
              <a:t>‹#›</a:t>
            </a:fld>
            <a:endParaRPr lang="es-CR" dirty="0">
              <a:solidFill>
                <a:prstClr val="black"/>
              </a:solidFill>
            </a:endParaRPr>
          </a:p>
        </p:txBody>
      </p:sp>
    </p:spTree>
    <p:extLst>
      <p:ext uri="{BB962C8B-B14F-4D97-AF65-F5344CB8AC3E}">
        <p14:creationId xmlns:p14="http://schemas.microsoft.com/office/powerpoint/2010/main" val="726932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874000"/>
            <a:ext cx="3932237" cy="1600200"/>
          </a:xfrm>
        </p:spPr>
        <p:txBody>
          <a:bodyPr anchor="b"/>
          <a:lstStyle>
            <a:lvl1pPr>
              <a:defRPr sz="3200"/>
            </a:lvl1pPr>
          </a:lstStyle>
          <a:p>
            <a:r>
              <a:rPr lang="es-ES" dirty="0"/>
              <a:t>Haga clic para modificar el estilo de título del patrón</a:t>
            </a:r>
            <a:endParaRPr lang="en-US" dirty="0"/>
          </a:p>
        </p:txBody>
      </p:sp>
      <p:sp>
        <p:nvSpPr>
          <p:cNvPr id="3" name="Picture Placeholder 2"/>
          <p:cNvSpPr>
            <a:spLocks noGrp="1" noChangeAspect="1"/>
          </p:cNvSpPr>
          <p:nvPr>
            <p:ph type="pic" idx="1"/>
          </p:nvPr>
        </p:nvSpPr>
        <p:spPr>
          <a:xfrm>
            <a:off x="5183188" y="111025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442949"/>
            <a:ext cx="3932237" cy="34260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7" name="Slide Number Placeholder 6"/>
          <p:cNvSpPr>
            <a:spLocks noGrp="1"/>
          </p:cNvSpPr>
          <p:nvPr>
            <p:ph type="sldNum" sz="quarter" idx="12"/>
          </p:nvPr>
        </p:nvSpPr>
        <p:spPr/>
        <p:txBody>
          <a:bodyPr/>
          <a:lstStyle/>
          <a:p>
            <a:fld id="{9AD8301E-1EC9-4A8F-88C1-D466FA9A77B1}" type="slidenum">
              <a:rPr lang="es-CR" smtClean="0"/>
              <a:t>‹#›</a:t>
            </a:fld>
            <a:endParaRPr lang="es-CR"/>
          </a:p>
        </p:txBody>
      </p:sp>
    </p:spTree>
    <p:extLst>
      <p:ext uri="{BB962C8B-B14F-4D97-AF65-F5344CB8AC3E}">
        <p14:creationId xmlns:p14="http://schemas.microsoft.com/office/powerpoint/2010/main" val="1794905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Slide Number Placeholder 5"/>
          <p:cNvSpPr>
            <a:spLocks noGrp="1"/>
          </p:cNvSpPr>
          <p:nvPr>
            <p:ph type="sldNum" sz="quarter" idx="12"/>
          </p:nvPr>
        </p:nvSpPr>
        <p:spPr/>
        <p:txBody>
          <a:bodyPr/>
          <a:lstStyle/>
          <a:p>
            <a:fld id="{9AD8301E-1EC9-4A8F-88C1-D466FA9A77B1}" type="slidenum">
              <a:rPr lang="es-CR" smtClean="0"/>
              <a:t>‹#›</a:t>
            </a:fld>
            <a:endParaRPr lang="es-CR"/>
          </a:p>
        </p:txBody>
      </p:sp>
    </p:spTree>
    <p:extLst>
      <p:ext uri="{BB962C8B-B14F-4D97-AF65-F5344CB8AC3E}">
        <p14:creationId xmlns:p14="http://schemas.microsoft.com/office/powerpoint/2010/main" val="1600377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668740"/>
            <a:ext cx="2628900" cy="5508223"/>
          </a:xfrm>
        </p:spPr>
        <p:txBody>
          <a:bodyPr vert="eaVert"/>
          <a:lstStyle/>
          <a:p>
            <a:r>
              <a:rPr lang="es-ES" dirty="0"/>
              <a:t>Haga clic para modificar el estilo de título del patrón</a:t>
            </a:r>
            <a:endParaRPr lang="en-US" dirty="0"/>
          </a:p>
        </p:txBody>
      </p:sp>
      <p:sp>
        <p:nvSpPr>
          <p:cNvPr id="3" name="Vertical Text Placeholder 2"/>
          <p:cNvSpPr>
            <a:spLocks noGrp="1"/>
          </p:cNvSpPr>
          <p:nvPr>
            <p:ph type="body" orient="vert" idx="1"/>
          </p:nvPr>
        </p:nvSpPr>
        <p:spPr>
          <a:xfrm>
            <a:off x="838201" y="668739"/>
            <a:ext cx="7734300" cy="5508224"/>
          </a:xfrm>
        </p:spPr>
        <p:txBody>
          <a:bodyPr vert="eaVert"/>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6" name="Slide Number Placeholder 5"/>
          <p:cNvSpPr>
            <a:spLocks noGrp="1"/>
          </p:cNvSpPr>
          <p:nvPr>
            <p:ph type="sldNum" sz="quarter" idx="12"/>
          </p:nvPr>
        </p:nvSpPr>
        <p:spPr/>
        <p:txBody>
          <a:bodyPr/>
          <a:lstStyle/>
          <a:p>
            <a:fld id="{9AD8301E-1EC9-4A8F-88C1-D466FA9A77B1}" type="slidenum">
              <a:rPr lang="es-CR" smtClean="0"/>
              <a:t>‹#›</a:t>
            </a:fld>
            <a:endParaRPr lang="es-CR"/>
          </a:p>
        </p:txBody>
      </p:sp>
    </p:spTree>
    <p:extLst>
      <p:ext uri="{BB962C8B-B14F-4D97-AF65-F5344CB8AC3E}">
        <p14:creationId xmlns:p14="http://schemas.microsoft.com/office/powerpoint/2010/main" val="3084657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7" name="Slide Number Placeholder 5"/>
          <p:cNvSpPr>
            <a:spLocks noGrp="1"/>
          </p:cNvSpPr>
          <p:nvPr>
            <p:ph type="sldNum" sz="quarter" idx="4"/>
          </p:nvPr>
        </p:nvSpPr>
        <p:spPr>
          <a:xfrm>
            <a:off x="8996307" y="6492876"/>
            <a:ext cx="2743200" cy="365125"/>
          </a:xfrm>
          <a:prstGeom prst="rect">
            <a:avLst/>
          </a:prstGeom>
        </p:spPr>
        <p:txBody>
          <a:bodyPr vert="horz" lIns="91440" tIns="45720" rIns="91440" bIns="45720" rtlCol="0" anchor="ctr"/>
          <a:lstStyle>
            <a:lvl1pPr algn="r">
              <a:defRPr sz="1200">
                <a:solidFill>
                  <a:schemeClr val="tx1"/>
                </a:solidFill>
              </a:defRPr>
            </a:lvl1pPr>
          </a:lstStyle>
          <a:p>
            <a:fld id="{9AD8301E-1EC9-4A8F-88C1-D466FA9A77B1}" type="slidenum">
              <a:rPr lang="es-CR" smtClean="0">
                <a:solidFill>
                  <a:prstClr val="black"/>
                </a:solidFill>
              </a:rPr>
              <a:pPr/>
              <a:t>‹#›</a:t>
            </a:fld>
            <a:endParaRPr lang="es-CR" dirty="0">
              <a:solidFill>
                <a:prstClr val="black"/>
              </a:solidFill>
            </a:endParaRPr>
          </a:p>
        </p:txBody>
      </p:sp>
    </p:spTree>
    <p:extLst>
      <p:ext uri="{BB962C8B-B14F-4D97-AF65-F5344CB8AC3E}">
        <p14:creationId xmlns:p14="http://schemas.microsoft.com/office/powerpoint/2010/main" val="33326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Haga clic para modificar el estilo de título del patrón</a:t>
            </a:r>
            <a:endParaRPr lang="en-US" dirty="0"/>
          </a:p>
        </p:txBody>
      </p:sp>
      <p:sp>
        <p:nvSpPr>
          <p:cNvPr id="3" name="Content Placeholder 2"/>
          <p:cNvSpPr>
            <a:spLocks noGrp="1"/>
          </p:cNvSpPr>
          <p:nvPr>
            <p:ph sz="half" idx="1"/>
          </p:nvPr>
        </p:nvSpPr>
        <p:spPr>
          <a:xfrm>
            <a:off x="838200" y="21395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153172"/>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Slide Number Placeholder 6"/>
          <p:cNvSpPr>
            <a:spLocks noGrp="1"/>
          </p:cNvSpPr>
          <p:nvPr>
            <p:ph type="sldNum" sz="quarter" idx="12"/>
          </p:nvPr>
        </p:nvSpPr>
        <p:spPr/>
        <p:txBody>
          <a:bodyPr/>
          <a:lstStyle/>
          <a:p>
            <a:fld id="{9AD8301E-1EC9-4A8F-88C1-D466FA9A77B1}" type="slidenum">
              <a:rPr lang="es-CR" smtClean="0">
                <a:solidFill>
                  <a:prstClr val="black"/>
                </a:solidFill>
              </a:rPr>
              <a:pPr/>
              <a:t>‹#›</a:t>
            </a:fld>
            <a:endParaRPr lang="es-CR">
              <a:solidFill>
                <a:prstClr val="black"/>
              </a:solidFill>
            </a:endParaRPr>
          </a:p>
        </p:txBody>
      </p:sp>
    </p:spTree>
    <p:extLst>
      <p:ext uri="{BB962C8B-B14F-4D97-AF65-F5344CB8AC3E}">
        <p14:creationId xmlns:p14="http://schemas.microsoft.com/office/powerpoint/2010/main" val="1747098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638087"/>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204965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39789" y="2906975"/>
            <a:ext cx="5157787" cy="337822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204965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1" y="2906975"/>
            <a:ext cx="5183188" cy="3378224"/>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9" name="Slide Number Placeholder 8"/>
          <p:cNvSpPr>
            <a:spLocks noGrp="1"/>
          </p:cNvSpPr>
          <p:nvPr>
            <p:ph type="sldNum" sz="quarter" idx="12"/>
          </p:nvPr>
        </p:nvSpPr>
        <p:spPr/>
        <p:txBody>
          <a:bodyPr/>
          <a:lstStyle/>
          <a:p>
            <a:fld id="{9AD8301E-1EC9-4A8F-88C1-D466FA9A77B1}" type="slidenum">
              <a:rPr lang="es-CR" smtClean="0">
                <a:solidFill>
                  <a:prstClr val="black"/>
                </a:solidFill>
              </a:rPr>
              <a:pPr/>
              <a:t>‹#›</a:t>
            </a:fld>
            <a:endParaRPr lang="es-CR">
              <a:solidFill>
                <a:prstClr val="black"/>
              </a:solidFill>
            </a:endParaRPr>
          </a:p>
        </p:txBody>
      </p:sp>
    </p:spTree>
    <p:extLst>
      <p:ext uri="{BB962C8B-B14F-4D97-AF65-F5344CB8AC3E}">
        <p14:creationId xmlns:p14="http://schemas.microsoft.com/office/powerpoint/2010/main" val="3408249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5" name="Slide Number Placeholder 4"/>
          <p:cNvSpPr>
            <a:spLocks noGrp="1"/>
          </p:cNvSpPr>
          <p:nvPr>
            <p:ph type="sldNum" sz="quarter" idx="12"/>
          </p:nvPr>
        </p:nvSpPr>
        <p:spPr/>
        <p:txBody>
          <a:bodyPr/>
          <a:lstStyle/>
          <a:p>
            <a:fld id="{9AD8301E-1EC9-4A8F-88C1-D466FA9A77B1}" type="slidenum">
              <a:rPr lang="es-CR" smtClean="0">
                <a:solidFill>
                  <a:prstClr val="black"/>
                </a:solidFill>
              </a:rPr>
              <a:pPr/>
              <a:t>‹#›</a:t>
            </a:fld>
            <a:endParaRPr lang="es-CR">
              <a:solidFill>
                <a:prstClr val="black"/>
              </a:solidFill>
            </a:endParaRPr>
          </a:p>
        </p:txBody>
      </p:sp>
    </p:spTree>
    <p:extLst>
      <p:ext uri="{BB962C8B-B14F-4D97-AF65-F5344CB8AC3E}">
        <p14:creationId xmlns:p14="http://schemas.microsoft.com/office/powerpoint/2010/main" val="3145177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D8301E-1EC9-4A8F-88C1-D466FA9A77B1}" type="slidenum">
              <a:rPr lang="es-CR" smtClean="0">
                <a:solidFill>
                  <a:prstClr val="black"/>
                </a:solidFill>
              </a:rPr>
              <a:pPr/>
              <a:t>‹#›</a:t>
            </a:fld>
            <a:endParaRPr lang="es-CR">
              <a:solidFill>
                <a:prstClr val="black"/>
              </a:solidFill>
            </a:endParaRPr>
          </a:p>
        </p:txBody>
      </p:sp>
    </p:spTree>
    <p:extLst>
      <p:ext uri="{BB962C8B-B14F-4D97-AF65-F5344CB8AC3E}">
        <p14:creationId xmlns:p14="http://schemas.microsoft.com/office/powerpoint/2010/main" val="4096716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86664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120579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552700"/>
            <a:ext cx="3932237" cy="353465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7" name="Slide Number Placeholder 6"/>
          <p:cNvSpPr>
            <a:spLocks noGrp="1"/>
          </p:cNvSpPr>
          <p:nvPr>
            <p:ph type="sldNum" sz="quarter" idx="12"/>
          </p:nvPr>
        </p:nvSpPr>
        <p:spPr/>
        <p:txBody>
          <a:bodyPr/>
          <a:lstStyle/>
          <a:p>
            <a:fld id="{9AD8301E-1EC9-4A8F-88C1-D466FA9A77B1}" type="slidenum">
              <a:rPr lang="es-CR" smtClean="0">
                <a:solidFill>
                  <a:prstClr val="black"/>
                </a:solidFill>
              </a:rPr>
              <a:pPr/>
              <a:t>‹#›</a:t>
            </a:fld>
            <a:endParaRPr lang="es-CR">
              <a:solidFill>
                <a:prstClr val="black"/>
              </a:solidFill>
            </a:endParaRPr>
          </a:p>
        </p:txBody>
      </p:sp>
    </p:spTree>
    <p:extLst>
      <p:ext uri="{BB962C8B-B14F-4D97-AF65-F5344CB8AC3E}">
        <p14:creationId xmlns:p14="http://schemas.microsoft.com/office/powerpoint/2010/main" val="247733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874000"/>
            <a:ext cx="3932237" cy="1600200"/>
          </a:xfrm>
        </p:spPr>
        <p:txBody>
          <a:bodyPr anchor="b"/>
          <a:lstStyle>
            <a:lvl1pPr>
              <a:defRPr sz="3200"/>
            </a:lvl1pPr>
          </a:lstStyle>
          <a:p>
            <a:r>
              <a:rPr lang="es-ES" dirty="0"/>
              <a:t>Haga clic para modificar el estilo de título del patrón</a:t>
            </a:r>
            <a:endParaRPr lang="en-US" dirty="0"/>
          </a:p>
        </p:txBody>
      </p:sp>
      <p:sp>
        <p:nvSpPr>
          <p:cNvPr id="3" name="Picture Placeholder 2"/>
          <p:cNvSpPr>
            <a:spLocks noGrp="1" noChangeAspect="1"/>
          </p:cNvSpPr>
          <p:nvPr>
            <p:ph type="pic" idx="1"/>
          </p:nvPr>
        </p:nvSpPr>
        <p:spPr>
          <a:xfrm>
            <a:off x="5183188" y="111025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442949"/>
            <a:ext cx="3932237" cy="34260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7" name="Slide Number Placeholder 6"/>
          <p:cNvSpPr>
            <a:spLocks noGrp="1"/>
          </p:cNvSpPr>
          <p:nvPr>
            <p:ph type="sldNum" sz="quarter" idx="12"/>
          </p:nvPr>
        </p:nvSpPr>
        <p:spPr/>
        <p:txBody>
          <a:bodyPr/>
          <a:lstStyle/>
          <a:p>
            <a:fld id="{9AD8301E-1EC9-4A8F-88C1-D466FA9A77B1}" type="slidenum">
              <a:rPr lang="es-CR" smtClean="0">
                <a:solidFill>
                  <a:prstClr val="black"/>
                </a:solidFill>
              </a:rPr>
              <a:pPr/>
              <a:t>‹#›</a:t>
            </a:fld>
            <a:endParaRPr lang="es-CR">
              <a:solidFill>
                <a:prstClr val="black"/>
              </a:solidFill>
            </a:endParaRPr>
          </a:p>
        </p:txBody>
      </p:sp>
    </p:spTree>
    <p:extLst>
      <p:ext uri="{BB962C8B-B14F-4D97-AF65-F5344CB8AC3E}">
        <p14:creationId xmlns:p14="http://schemas.microsoft.com/office/powerpoint/2010/main" val="2552081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3763" y="695115"/>
            <a:ext cx="10850357"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613763" y="2104390"/>
            <a:ext cx="10850357"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Slide Number Placeholder 5"/>
          <p:cNvSpPr>
            <a:spLocks noGrp="1"/>
          </p:cNvSpPr>
          <p:nvPr>
            <p:ph type="sldNum" sz="quarter" idx="4"/>
          </p:nvPr>
        </p:nvSpPr>
        <p:spPr>
          <a:xfrm>
            <a:off x="8996307" y="6492876"/>
            <a:ext cx="2743200" cy="365125"/>
          </a:xfrm>
          <a:prstGeom prst="rect">
            <a:avLst/>
          </a:prstGeom>
        </p:spPr>
        <p:txBody>
          <a:bodyPr vert="horz" lIns="91440" tIns="45720" rIns="91440" bIns="45720" rtlCol="0" anchor="ctr"/>
          <a:lstStyle>
            <a:lvl1pPr algn="r">
              <a:defRPr sz="1200">
                <a:solidFill>
                  <a:schemeClr val="tx1"/>
                </a:solidFill>
              </a:defRPr>
            </a:lvl1pPr>
          </a:lstStyle>
          <a:p>
            <a:fld id="{9AD8301E-1EC9-4A8F-88C1-D466FA9A77B1}" type="slidenum">
              <a:rPr lang="es-CR" smtClean="0">
                <a:solidFill>
                  <a:prstClr val="black"/>
                </a:solidFill>
              </a:rPr>
              <a:pPr/>
              <a:t>‹#›</a:t>
            </a:fld>
            <a:endParaRPr lang="es-CR" dirty="0">
              <a:solidFill>
                <a:prstClr val="black"/>
              </a:solidFill>
            </a:endParaRPr>
          </a:p>
        </p:txBody>
      </p:sp>
      <p:sp>
        <p:nvSpPr>
          <p:cNvPr id="10" name="Diagrama de flujo: documento 1"/>
          <p:cNvSpPr/>
          <p:nvPr userDrawn="1"/>
        </p:nvSpPr>
        <p:spPr>
          <a:xfrm>
            <a:off x="-7820" y="99645"/>
            <a:ext cx="12192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sz="1800">
              <a:solidFill>
                <a:prstClr val="white"/>
              </a:solidFill>
            </a:endParaRPr>
          </a:p>
        </p:txBody>
      </p:sp>
      <p:sp>
        <p:nvSpPr>
          <p:cNvPr id="11" name="Diagrama de flujo: documento 1"/>
          <p:cNvSpPr/>
          <p:nvPr userDrawn="1"/>
        </p:nvSpPr>
        <p:spPr>
          <a:xfrm>
            <a:off x="-7820" y="29305"/>
            <a:ext cx="12192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sz="1800">
              <a:solidFill>
                <a:prstClr val="white"/>
              </a:solidFill>
            </a:endParaRPr>
          </a:p>
        </p:txBody>
      </p:sp>
      <p:sp>
        <p:nvSpPr>
          <p:cNvPr id="12" name="Diagrama de flujo: documento 1"/>
          <p:cNvSpPr/>
          <p:nvPr userDrawn="1"/>
        </p:nvSpPr>
        <p:spPr>
          <a:xfrm>
            <a:off x="-7820" y="0"/>
            <a:ext cx="12192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sz="1800">
              <a:solidFill>
                <a:prstClr val="white"/>
              </a:solidFill>
            </a:endParaRPr>
          </a:p>
        </p:txBody>
      </p:sp>
      <p:sp>
        <p:nvSpPr>
          <p:cNvPr id="13" name="Rectángulo 12"/>
          <p:cNvSpPr/>
          <p:nvPr userDrawn="1"/>
        </p:nvSpPr>
        <p:spPr>
          <a:xfrm>
            <a:off x="1781599" y="31978"/>
            <a:ext cx="5347007" cy="461665"/>
          </a:xfrm>
          <a:prstGeom prst="rect">
            <a:avLst/>
          </a:prstGeom>
        </p:spPr>
        <p:txBody>
          <a:bodyPr wrap="square">
            <a:spAutoFit/>
          </a:bodyPr>
          <a:lstStyle/>
          <a:p>
            <a:r>
              <a:rPr lang="es-CR" sz="1200" b="1" dirty="0">
                <a:solidFill>
                  <a:prstClr val="white"/>
                </a:solidFill>
              </a:rPr>
              <a:t>International </a:t>
            </a:r>
            <a:r>
              <a:rPr lang="es-CR" sz="1200" b="1" dirty="0" err="1">
                <a:solidFill>
                  <a:prstClr val="white"/>
                </a:solidFill>
              </a:rPr>
              <a:t>Organic</a:t>
            </a:r>
            <a:r>
              <a:rPr lang="es-CR" sz="1200" b="1" dirty="0">
                <a:solidFill>
                  <a:prstClr val="white"/>
                </a:solidFill>
              </a:rPr>
              <a:t> </a:t>
            </a:r>
          </a:p>
          <a:p>
            <a:r>
              <a:rPr lang="es-CR" sz="1200" b="1" dirty="0" err="1">
                <a:solidFill>
                  <a:prstClr val="white"/>
                </a:solidFill>
              </a:rPr>
              <a:t>Inspectors</a:t>
            </a:r>
            <a:r>
              <a:rPr lang="es-CR" sz="1200" b="1" dirty="0">
                <a:solidFill>
                  <a:prstClr val="white"/>
                </a:solidFill>
              </a:rPr>
              <a:t> </a:t>
            </a:r>
            <a:r>
              <a:rPr lang="es-CR" sz="1200" b="1" dirty="0" err="1">
                <a:solidFill>
                  <a:prstClr val="white"/>
                </a:solidFill>
              </a:rPr>
              <a:t>Association</a:t>
            </a:r>
            <a:endParaRPr lang="es-CR" sz="1200" b="1" dirty="0">
              <a:solidFill>
                <a:prstClr val="white"/>
              </a:solidFill>
            </a:endParaRPr>
          </a:p>
        </p:txBody>
      </p:sp>
      <p:grpSp>
        <p:nvGrpSpPr>
          <p:cNvPr id="14" name="Grupo 13"/>
          <p:cNvGrpSpPr/>
          <p:nvPr userDrawn="1"/>
        </p:nvGrpSpPr>
        <p:grpSpPr>
          <a:xfrm>
            <a:off x="547657" y="76062"/>
            <a:ext cx="1182531" cy="383122"/>
            <a:chOff x="76631" y="76063"/>
            <a:chExt cx="886898" cy="383122"/>
          </a:xfrm>
        </p:grpSpPr>
        <p:pic>
          <p:nvPicPr>
            <p:cNvPr id="15" name="Picture 2" descr="IOIA logo"/>
            <p:cNvPicPr>
              <a:picLocks noChangeAspect="1" noChangeArrowheads="1"/>
            </p:cNvPicPr>
            <p:nvPr/>
          </p:nvPicPr>
          <p:blipFill rotWithShape="1">
            <a:blip r:embed="rId1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t="2" b="-7131"/>
            <a:stretch/>
          </p:blipFill>
          <p:spPr bwMode="auto">
            <a:xfrm>
              <a:off x="76631" y="76063"/>
              <a:ext cx="886898" cy="38312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descr="IOIA logo"/>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747" y="84549"/>
              <a:ext cx="865585" cy="343143"/>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17" name="Footer Placeholder 4"/>
          <p:cNvSpPr txBox="1">
            <a:spLocks/>
          </p:cNvSpPr>
          <p:nvPr userDrawn="1"/>
        </p:nvSpPr>
        <p:spPr>
          <a:xfrm>
            <a:off x="4038600" y="6497032"/>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4572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572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572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572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200" dirty="0">
                <a:solidFill>
                  <a:prstClr val="black"/>
                </a:solidFill>
              </a:rPr>
              <a:t>©</a:t>
            </a:r>
            <a:r>
              <a:rPr lang="es-ES" altLang="en-US" sz="1200" dirty="0">
                <a:solidFill>
                  <a:prstClr val="black"/>
                </a:solidFill>
              </a:rPr>
              <a:t> IOIA</a:t>
            </a:r>
          </a:p>
        </p:txBody>
      </p:sp>
    </p:spTree>
    <p:extLst>
      <p:ext uri="{BB962C8B-B14F-4D97-AF65-F5344CB8AC3E}">
        <p14:creationId xmlns:p14="http://schemas.microsoft.com/office/powerpoint/2010/main" val="672716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accent6">
              <a:lumMod val="5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3763" y="695115"/>
            <a:ext cx="10850357"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613763" y="2104390"/>
            <a:ext cx="10850357"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Slide Number Placeholder 5"/>
          <p:cNvSpPr>
            <a:spLocks noGrp="1"/>
          </p:cNvSpPr>
          <p:nvPr>
            <p:ph type="sldNum" sz="quarter" idx="4"/>
          </p:nvPr>
        </p:nvSpPr>
        <p:spPr>
          <a:xfrm>
            <a:off x="8996307" y="6492876"/>
            <a:ext cx="2743200" cy="365125"/>
          </a:xfrm>
          <a:prstGeom prst="rect">
            <a:avLst/>
          </a:prstGeom>
        </p:spPr>
        <p:txBody>
          <a:bodyPr vert="horz" lIns="91440" tIns="45720" rIns="91440" bIns="45720" rtlCol="0" anchor="ctr"/>
          <a:lstStyle>
            <a:lvl1pPr algn="r">
              <a:defRPr sz="1200">
                <a:solidFill>
                  <a:schemeClr val="tx1"/>
                </a:solidFill>
              </a:defRPr>
            </a:lvl1pPr>
          </a:lstStyle>
          <a:p>
            <a:fld id="{9AD8301E-1EC9-4A8F-88C1-D466FA9A77B1}" type="slidenum">
              <a:rPr lang="es-CR" smtClean="0"/>
              <a:pPr/>
              <a:t>‹#›</a:t>
            </a:fld>
            <a:endParaRPr lang="es-CR" dirty="0"/>
          </a:p>
        </p:txBody>
      </p:sp>
      <p:sp>
        <p:nvSpPr>
          <p:cNvPr id="10" name="Diagrama de flujo: documento 1"/>
          <p:cNvSpPr/>
          <p:nvPr userDrawn="1"/>
        </p:nvSpPr>
        <p:spPr>
          <a:xfrm>
            <a:off x="-7820" y="99645"/>
            <a:ext cx="12192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sz="1800" dirty="0"/>
          </a:p>
        </p:txBody>
      </p:sp>
      <p:sp>
        <p:nvSpPr>
          <p:cNvPr id="11" name="Diagrama de flujo: documento 1"/>
          <p:cNvSpPr/>
          <p:nvPr userDrawn="1"/>
        </p:nvSpPr>
        <p:spPr>
          <a:xfrm>
            <a:off x="-7820" y="29305"/>
            <a:ext cx="12192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sz="1800" dirty="0"/>
          </a:p>
        </p:txBody>
      </p:sp>
      <p:sp>
        <p:nvSpPr>
          <p:cNvPr id="12" name="Diagrama de flujo: documento 1"/>
          <p:cNvSpPr/>
          <p:nvPr userDrawn="1"/>
        </p:nvSpPr>
        <p:spPr>
          <a:xfrm>
            <a:off x="-7820" y="0"/>
            <a:ext cx="12192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sz="1800" dirty="0"/>
          </a:p>
        </p:txBody>
      </p:sp>
      <p:sp>
        <p:nvSpPr>
          <p:cNvPr id="13" name="Rectángulo 12"/>
          <p:cNvSpPr/>
          <p:nvPr userDrawn="1"/>
        </p:nvSpPr>
        <p:spPr>
          <a:xfrm>
            <a:off x="1781599" y="31978"/>
            <a:ext cx="5347007" cy="461665"/>
          </a:xfrm>
          <a:prstGeom prst="rect">
            <a:avLst/>
          </a:prstGeom>
        </p:spPr>
        <p:txBody>
          <a:bodyPr wrap="square">
            <a:spAutoFit/>
          </a:bodyPr>
          <a:lstStyle/>
          <a:p>
            <a:r>
              <a:rPr lang="es-CR" sz="1200" b="1" i="0" dirty="0">
                <a:solidFill>
                  <a:schemeClr val="bg1"/>
                </a:solidFill>
                <a:effectLst/>
                <a:latin typeface="Calibri" panose="020F0502020204030204" pitchFamily="34" charset="0"/>
              </a:rPr>
              <a:t>International </a:t>
            </a:r>
            <a:r>
              <a:rPr lang="es-CR" sz="1200" b="1" i="0" dirty="0" err="1">
                <a:solidFill>
                  <a:schemeClr val="bg1"/>
                </a:solidFill>
                <a:effectLst/>
                <a:latin typeface="Calibri" panose="020F0502020204030204" pitchFamily="34" charset="0"/>
              </a:rPr>
              <a:t>Organic</a:t>
            </a:r>
            <a:r>
              <a:rPr lang="es-CR" sz="1200" b="1" i="0" dirty="0">
                <a:solidFill>
                  <a:schemeClr val="bg1"/>
                </a:solidFill>
                <a:effectLst/>
                <a:latin typeface="Calibri" panose="020F0502020204030204" pitchFamily="34" charset="0"/>
              </a:rPr>
              <a:t> </a:t>
            </a:r>
          </a:p>
          <a:p>
            <a:r>
              <a:rPr lang="es-CR" sz="1200" b="1" i="0" dirty="0" err="1">
                <a:solidFill>
                  <a:schemeClr val="bg1"/>
                </a:solidFill>
                <a:effectLst/>
                <a:latin typeface="Calibri" panose="020F0502020204030204" pitchFamily="34" charset="0"/>
              </a:rPr>
              <a:t>Inspectors</a:t>
            </a:r>
            <a:r>
              <a:rPr lang="es-CR" sz="1200" b="1" i="0" dirty="0">
                <a:solidFill>
                  <a:schemeClr val="bg1"/>
                </a:solidFill>
                <a:effectLst/>
                <a:latin typeface="Calibri" panose="020F0502020204030204" pitchFamily="34" charset="0"/>
              </a:rPr>
              <a:t> </a:t>
            </a:r>
            <a:r>
              <a:rPr lang="es-CR" sz="1200" b="1" i="0" dirty="0" err="1">
                <a:solidFill>
                  <a:schemeClr val="bg1"/>
                </a:solidFill>
                <a:effectLst/>
                <a:latin typeface="Calibri" panose="020F0502020204030204" pitchFamily="34" charset="0"/>
              </a:rPr>
              <a:t>Association</a:t>
            </a:r>
            <a:endParaRPr lang="es-CR" sz="1200" b="1" i="0" dirty="0">
              <a:solidFill>
                <a:schemeClr val="bg1"/>
              </a:solidFill>
              <a:effectLst/>
              <a:latin typeface="Calibri" panose="020F0502020204030204" pitchFamily="34" charset="0"/>
            </a:endParaRPr>
          </a:p>
        </p:txBody>
      </p:sp>
      <p:grpSp>
        <p:nvGrpSpPr>
          <p:cNvPr id="14" name="Grupo 13"/>
          <p:cNvGrpSpPr/>
          <p:nvPr userDrawn="1"/>
        </p:nvGrpSpPr>
        <p:grpSpPr>
          <a:xfrm>
            <a:off x="547657" y="76062"/>
            <a:ext cx="1182531" cy="383122"/>
            <a:chOff x="76631" y="76063"/>
            <a:chExt cx="886898" cy="383122"/>
          </a:xfrm>
        </p:grpSpPr>
        <p:pic>
          <p:nvPicPr>
            <p:cNvPr id="15" name="Picture 2" descr="IOIA logo"/>
            <p:cNvPicPr>
              <a:picLocks noChangeAspect="1" noChangeArrowheads="1"/>
            </p:cNvPicPr>
            <p:nvPr/>
          </p:nvPicPr>
          <p:blipFill rotWithShape="1">
            <a:blip r:embed="rId1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t="2" b="-7131"/>
            <a:stretch/>
          </p:blipFill>
          <p:spPr bwMode="auto">
            <a:xfrm>
              <a:off x="76631" y="76063"/>
              <a:ext cx="886898" cy="38312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descr="IOIA logo"/>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747" y="84549"/>
              <a:ext cx="865585" cy="343143"/>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17" name="Footer Placeholder 4"/>
          <p:cNvSpPr txBox="1">
            <a:spLocks/>
          </p:cNvSpPr>
          <p:nvPr userDrawn="1"/>
        </p:nvSpPr>
        <p:spPr>
          <a:xfrm>
            <a:off x="4038600" y="6497032"/>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4572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572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572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572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200"/>
              <a:t>©</a:t>
            </a:r>
            <a:r>
              <a:rPr lang="es-ES" altLang="en-US" sz="1200"/>
              <a:t> IOIA</a:t>
            </a:r>
          </a:p>
        </p:txBody>
      </p:sp>
    </p:spTree>
    <p:extLst>
      <p:ext uri="{BB962C8B-B14F-4D97-AF65-F5344CB8AC3E}">
        <p14:creationId xmlns:p14="http://schemas.microsoft.com/office/powerpoint/2010/main" val="10881435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kern="1200">
          <a:solidFill>
            <a:schemeClr val="accent6">
              <a:lumMod val="5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jpe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tmp"/><Relationship Id="rId4" Type="http://schemas.openxmlformats.org/officeDocument/2006/relationships/image" Target="../media/image6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iagrama de flujo: documento 1"/>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pic>
        <p:nvPicPr>
          <p:cNvPr id="18" name="Picture 4" descr="Earth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698" y="1933302"/>
            <a:ext cx="1817370" cy="181737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4">
            <a:clrChange>
              <a:clrFrom>
                <a:srgbClr val="FFFFFF"/>
              </a:clrFrom>
              <a:clrTo>
                <a:srgbClr val="FFFFFF">
                  <a:alpha val="0"/>
                </a:srgbClr>
              </a:clrTo>
            </a:clrChange>
          </a:blip>
          <a:stretch>
            <a:fillRect/>
          </a:stretch>
        </p:blipFill>
        <p:spPr>
          <a:xfrm>
            <a:off x="3654307" y="1695486"/>
            <a:ext cx="5249148" cy="3094031"/>
          </a:xfrm>
          <a:prstGeom prst="rect">
            <a:avLst/>
          </a:prstGeom>
        </p:spPr>
      </p:pic>
      <p:sp>
        <p:nvSpPr>
          <p:cNvPr id="2" name="TextBox 1">
            <a:extLst>
              <a:ext uri="{FF2B5EF4-FFF2-40B4-BE49-F238E27FC236}">
                <a16:creationId xmlns:a16="http://schemas.microsoft.com/office/drawing/2014/main" id="{98E8499E-C399-EBEF-6E08-80519F0CCD17}"/>
              </a:ext>
            </a:extLst>
          </p:cNvPr>
          <p:cNvSpPr txBox="1"/>
          <p:nvPr/>
        </p:nvSpPr>
        <p:spPr>
          <a:xfrm>
            <a:off x="3181350" y="5162514"/>
            <a:ext cx="66229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Welcome to the 2026 Annual Meeting</a:t>
            </a:r>
          </a:p>
        </p:txBody>
      </p:sp>
    </p:spTree>
    <p:extLst>
      <p:ext uri="{BB962C8B-B14F-4D97-AF65-F5344CB8AC3E}">
        <p14:creationId xmlns:p14="http://schemas.microsoft.com/office/powerpoint/2010/main" val="190531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ACDBE-3302-02A0-B762-58893349A39D}"/>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04F09301-5EF9-094F-0B1B-82C06768D7C7}"/>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1DE4EBCC-537F-DCD4-5041-BB825CD4F4C7}"/>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82A69E1A-3E53-89F4-3D00-8DF74BF622CC}"/>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FDC5C605-33F9-8A4D-7233-3F6E2C5DBD8D}"/>
              </a:ext>
            </a:extLst>
          </p:cNvPr>
          <p:cNvSpPr txBox="1">
            <a:spLocks/>
          </p:cNvSpPr>
          <p:nvPr/>
        </p:nvSpPr>
        <p:spPr>
          <a:xfrm>
            <a:off x="0" y="637795"/>
            <a:ext cx="9051236" cy="125726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sz="4400" dirty="0"/>
              <a:t>Membership – Policy </a:t>
            </a:r>
          </a:p>
          <a:p>
            <a:r>
              <a:rPr lang="en-US" sz="4400" dirty="0"/>
              <a:t>Committee &amp; Ethics Committee </a:t>
            </a:r>
          </a:p>
        </p:txBody>
      </p:sp>
      <p:sp>
        <p:nvSpPr>
          <p:cNvPr id="12" name="Title 1">
            <a:extLst>
              <a:ext uri="{FF2B5EF4-FFF2-40B4-BE49-F238E27FC236}">
                <a16:creationId xmlns:a16="http://schemas.microsoft.com/office/drawing/2014/main" id="{DAC02F20-1388-78DE-D06E-40937DB9DC3E}"/>
              </a:ext>
            </a:extLst>
          </p:cNvPr>
          <p:cNvSpPr txBox="1">
            <a:spLocks/>
          </p:cNvSpPr>
          <p:nvPr/>
        </p:nvSpPr>
        <p:spPr>
          <a:xfrm>
            <a:off x="670821" y="5583858"/>
            <a:ext cx="10850357" cy="7582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endParaRPr lang="en-US" sz="4400" dirty="0"/>
          </a:p>
        </p:txBody>
      </p:sp>
      <p:sp>
        <p:nvSpPr>
          <p:cNvPr id="4" name="TextBox 3">
            <a:extLst>
              <a:ext uri="{FF2B5EF4-FFF2-40B4-BE49-F238E27FC236}">
                <a16:creationId xmlns:a16="http://schemas.microsoft.com/office/drawing/2014/main" id="{E4FD2CB4-EA02-9A03-B380-03B3AB165E64}"/>
              </a:ext>
            </a:extLst>
          </p:cNvPr>
          <p:cNvSpPr txBox="1"/>
          <p:nvPr/>
        </p:nvSpPr>
        <p:spPr>
          <a:xfrm>
            <a:off x="803825" y="2224673"/>
            <a:ext cx="7028210" cy="3046988"/>
          </a:xfrm>
          <a:prstGeom prst="rect">
            <a:avLst/>
          </a:prstGeom>
          <a:noFill/>
        </p:spPr>
        <p:txBody>
          <a:bodyPr wrap="square" rtlCol="0">
            <a:spAutoFit/>
          </a:bodyPr>
          <a:lstStyle/>
          <a:p>
            <a:r>
              <a:rPr lang="en-US" sz="2400" dirty="0">
                <a:latin typeface="Calibri" panose="020F0502020204030204" pitchFamily="34" charset="0"/>
              </a:rPr>
              <a:t>The Ethics Committee Reviewed all  IOIA Complaint Investigation Procedures. </a:t>
            </a:r>
          </a:p>
          <a:p>
            <a:endParaRPr lang="en-US" sz="2400" dirty="0">
              <a:latin typeface="Calibri" panose="020F0502020204030204" pitchFamily="34" charset="0"/>
            </a:endParaRPr>
          </a:p>
          <a:p>
            <a:r>
              <a:rPr lang="en-US" sz="2400" dirty="0">
                <a:latin typeface="Calibri" panose="020F0502020204030204" pitchFamily="34" charset="0"/>
              </a:rPr>
              <a:t>IOIA Codes of Ethics and Conduct were updated.</a:t>
            </a:r>
          </a:p>
          <a:p>
            <a:endParaRPr lang="en-US" sz="2400" dirty="0">
              <a:latin typeface="Calibri" panose="020F0502020204030204" pitchFamily="34" charset="0"/>
            </a:endParaRPr>
          </a:p>
          <a:p>
            <a:r>
              <a:rPr lang="en-US" sz="2400" dirty="0">
                <a:latin typeface="Calibri" panose="020F0502020204030204" pitchFamily="34" charset="0"/>
              </a:rPr>
              <a:t>The Policy Committee met on Risk-based Inspections and other topics. </a:t>
            </a:r>
          </a:p>
          <a:p>
            <a:endParaRPr lang="en-US" sz="2400" dirty="0">
              <a:latin typeface="Calibri" panose="020F0502020204030204" pitchFamily="34" charset="0"/>
            </a:endParaRPr>
          </a:p>
        </p:txBody>
      </p:sp>
      <p:pic>
        <p:nvPicPr>
          <p:cNvPr id="6" name="Picture 5">
            <a:extLst>
              <a:ext uri="{FF2B5EF4-FFF2-40B4-BE49-F238E27FC236}">
                <a16:creationId xmlns:a16="http://schemas.microsoft.com/office/drawing/2014/main" id="{37EFBED8-D559-BE22-4BA6-8CAB5598628B}"/>
              </a:ext>
            </a:extLst>
          </p:cNvPr>
          <p:cNvPicPr>
            <a:picLocks noChangeAspect="1"/>
          </p:cNvPicPr>
          <p:nvPr/>
        </p:nvPicPr>
        <p:blipFill>
          <a:blip r:embed="rId3"/>
          <a:srcRect l="24488" t="15902" r="65673" b="60584"/>
          <a:stretch>
            <a:fillRect/>
          </a:stretch>
        </p:blipFill>
        <p:spPr>
          <a:xfrm>
            <a:off x="226186" y="4962941"/>
            <a:ext cx="1155278" cy="1844083"/>
          </a:xfrm>
          <a:prstGeom prst="rect">
            <a:avLst/>
          </a:prstGeom>
        </p:spPr>
      </p:pic>
      <p:pic>
        <p:nvPicPr>
          <p:cNvPr id="3" name="Picture 2">
            <a:extLst>
              <a:ext uri="{FF2B5EF4-FFF2-40B4-BE49-F238E27FC236}">
                <a16:creationId xmlns:a16="http://schemas.microsoft.com/office/drawing/2014/main" id="{C423EA7A-95DE-9C3F-6A4A-7CAF7726F3D9}"/>
              </a:ext>
            </a:extLst>
          </p:cNvPr>
          <p:cNvPicPr>
            <a:picLocks noChangeAspect="1"/>
          </p:cNvPicPr>
          <p:nvPr/>
        </p:nvPicPr>
        <p:blipFill>
          <a:blip r:embed="rId4">
            <a:extLst>
              <a:ext uri="{28A0092B-C50C-407E-A947-70E740481C1C}">
                <a14:useLocalDpi xmlns:a14="http://schemas.microsoft.com/office/drawing/2010/main" val="0"/>
              </a:ext>
            </a:extLst>
          </a:blip>
          <a:srcRect r="13477" b="18787"/>
          <a:stretch>
            <a:fillRect/>
          </a:stretch>
        </p:blipFill>
        <p:spPr>
          <a:xfrm>
            <a:off x="8400434" y="1669312"/>
            <a:ext cx="3688937" cy="4616698"/>
          </a:xfrm>
          <a:prstGeom prst="rect">
            <a:avLst/>
          </a:prstGeom>
        </p:spPr>
      </p:pic>
    </p:spTree>
    <p:extLst>
      <p:ext uri="{BB962C8B-B14F-4D97-AF65-F5344CB8AC3E}">
        <p14:creationId xmlns:p14="http://schemas.microsoft.com/office/powerpoint/2010/main" val="188205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8DC2B-40EE-C6CC-815E-DE43284E730A}"/>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20CF3144-25CF-FA70-9D84-C6F47BC41213}"/>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27154BC7-F8FF-F923-5DE7-20498A760367}"/>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29301F05-AFB5-4788-F6DF-B15B260D388B}"/>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4F9305DE-FABC-AB9A-347F-44DB8421D438}"/>
              </a:ext>
            </a:extLst>
          </p:cNvPr>
          <p:cNvSpPr txBox="1">
            <a:spLocks/>
          </p:cNvSpPr>
          <p:nvPr/>
        </p:nvSpPr>
        <p:spPr>
          <a:xfrm>
            <a:off x="-387815" y="637796"/>
            <a:ext cx="10850357" cy="7582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sz="4400" dirty="0"/>
              <a:t>Membership – Bylaws Committee</a:t>
            </a:r>
          </a:p>
        </p:txBody>
      </p:sp>
      <p:sp>
        <p:nvSpPr>
          <p:cNvPr id="12" name="Title 1">
            <a:extLst>
              <a:ext uri="{FF2B5EF4-FFF2-40B4-BE49-F238E27FC236}">
                <a16:creationId xmlns:a16="http://schemas.microsoft.com/office/drawing/2014/main" id="{E5D75D58-4593-FB35-2A8A-9472B51E23FA}"/>
              </a:ext>
            </a:extLst>
          </p:cNvPr>
          <p:cNvSpPr txBox="1">
            <a:spLocks/>
          </p:cNvSpPr>
          <p:nvPr/>
        </p:nvSpPr>
        <p:spPr>
          <a:xfrm>
            <a:off x="670821" y="5583858"/>
            <a:ext cx="10850357" cy="7582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endParaRPr lang="en-US" sz="4400" dirty="0"/>
          </a:p>
        </p:txBody>
      </p:sp>
      <p:sp>
        <p:nvSpPr>
          <p:cNvPr id="4" name="TextBox 3">
            <a:extLst>
              <a:ext uri="{FF2B5EF4-FFF2-40B4-BE49-F238E27FC236}">
                <a16:creationId xmlns:a16="http://schemas.microsoft.com/office/drawing/2014/main" id="{6D31AFD2-ECB3-C9E9-C50B-BA41F3995801}"/>
              </a:ext>
            </a:extLst>
          </p:cNvPr>
          <p:cNvSpPr txBox="1"/>
          <p:nvPr/>
        </p:nvSpPr>
        <p:spPr>
          <a:xfrm>
            <a:off x="750816" y="1601821"/>
            <a:ext cx="5517461" cy="4154984"/>
          </a:xfrm>
          <a:prstGeom prst="rect">
            <a:avLst/>
          </a:prstGeom>
          <a:noFill/>
        </p:spPr>
        <p:txBody>
          <a:bodyPr wrap="square" rtlCol="0">
            <a:spAutoFit/>
          </a:bodyPr>
          <a:lstStyle/>
          <a:p>
            <a:r>
              <a:rPr lang="en-US" sz="2400" dirty="0">
                <a:latin typeface="Calibri" panose="020F0502020204030204" pitchFamily="34" charset="0"/>
              </a:rPr>
              <a:t>In 2025, IOIA’s Bylaws Committee worked hard to complete an update and modernization of our Bylaws. </a:t>
            </a:r>
          </a:p>
          <a:p>
            <a:endParaRPr lang="en-US" sz="2400" dirty="0">
              <a:latin typeface="Calibri" panose="020F0502020204030204" pitchFamily="34" charset="0"/>
            </a:endParaRPr>
          </a:p>
          <a:p>
            <a:r>
              <a:rPr lang="en-US" sz="2400" dirty="0">
                <a:latin typeface="Calibri" panose="020F0502020204030204" pitchFamily="34" charset="0"/>
              </a:rPr>
              <a:t>The amendment was discussed at the AGM, sent out to members for comment, and finally sent to a vote. </a:t>
            </a:r>
          </a:p>
          <a:p>
            <a:endParaRPr lang="en-US" sz="2400" dirty="0">
              <a:latin typeface="Calibri" panose="020F0502020204030204" pitchFamily="34" charset="0"/>
            </a:endParaRPr>
          </a:p>
          <a:p>
            <a:r>
              <a:rPr lang="en-US" sz="2400" dirty="0">
                <a:latin typeface="Calibri" panose="020F0502020204030204" pitchFamily="34" charset="0"/>
              </a:rPr>
              <a:t>Excellent online voter turnout! About one-third of our eligible voting members voted. The vote was overwhelmingly “yes”. </a:t>
            </a:r>
          </a:p>
        </p:txBody>
      </p:sp>
      <p:pic>
        <p:nvPicPr>
          <p:cNvPr id="2" name="Picture 1" descr="A person sitting at a table with a computer&#10;&#10;AI-generated content may be incorrect.">
            <a:extLst>
              <a:ext uri="{FF2B5EF4-FFF2-40B4-BE49-F238E27FC236}">
                <a16:creationId xmlns:a16="http://schemas.microsoft.com/office/drawing/2014/main" id="{8ABE5ED2-D7CA-5D76-CC0C-1EBCD51C5D46}"/>
              </a:ext>
            </a:extLst>
          </p:cNvPr>
          <p:cNvPicPr>
            <a:picLocks noChangeAspect="1"/>
          </p:cNvPicPr>
          <p:nvPr/>
        </p:nvPicPr>
        <p:blipFill>
          <a:blip r:embed="rId3"/>
          <a:srcRect l="14583" t="27152" r="21250" b="-13781"/>
          <a:stretch>
            <a:fillRect/>
          </a:stretch>
        </p:blipFill>
        <p:spPr>
          <a:xfrm>
            <a:off x="6372225" y="1452640"/>
            <a:ext cx="5448277" cy="5428587"/>
          </a:xfrm>
          <a:prstGeom prst="rect">
            <a:avLst/>
          </a:prstGeom>
        </p:spPr>
      </p:pic>
    </p:spTree>
    <p:extLst>
      <p:ext uri="{BB962C8B-B14F-4D97-AF65-F5344CB8AC3E}">
        <p14:creationId xmlns:p14="http://schemas.microsoft.com/office/powerpoint/2010/main" val="660833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EE7C4-272A-558A-90C4-6D4D0CB28985}"/>
              </a:ext>
            </a:extLst>
          </p:cNvPr>
          <p:cNvSpPr>
            <a:spLocks noGrp="1"/>
          </p:cNvSpPr>
          <p:nvPr>
            <p:ph type="title"/>
          </p:nvPr>
        </p:nvSpPr>
        <p:spPr/>
        <p:txBody>
          <a:bodyPr/>
          <a:lstStyle/>
          <a:p>
            <a:r>
              <a:rPr lang="en-US" dirty="0"/>
              <a:t>Membership – Asia Pacific Committee</a:t>
            </a:r>
          </a:p>
        </p:txBody>
      </p:sp>
      <p:sp>
        <p:nvSpPr>
          <p:cNvPr id="3" name="Content Placeholder 2">
            <a:extLst>
              <a:ext uri="{FF2B5EF4-FFF2-40B4-BE49-F238E27FC236}">
                <a16:creationId xmlns:a16="http://schemas.microsoft.com/office/drawing/2014/main" id="{2C2C4BED-C3AB-F34A-2315-327E2F3F80C1}"/>
              </a:ext>
            </a:extLst>
          </p:cNvPr>
          <p:cNvSpPr>
            <a:spLocks noGrp="1"/>
          </p:cNvSpPr>
          <p:nvPr>
            <p:ph idx="1"/>
          </p:nvPr>
        </p:nvSpPr>
        <p:spPr>
          <a:xfrm>
            <a:off x="613764" y="1807535"/>
            <a:ext cx="8104934" cy="4827181"/>
          </a:xfrm>
        </p:spPr>
        <p:txBody>
          <a:bodyPr>
            <a:normAutofit fontScale="70000" lnSpcReduction="20000"/>
          </a:bodyPr>
          <a:lstStyle/>
          <a:p>
            <a:pPr marL="0" marR="0">
              <a:lnSpc>
                <a:spcPct val="107000"/>
              </a:lnSpc>
              <a:spcAft>
                <a:spcPts val="800"/>
              </a:spcAft>
              <a:buNone/>
            </a:pPr>
            <a:r>
              <a:rPr lang="en-AU" sz="2900" kern="100" dirty="0">
                <a:latin typeface="Aptos" panose="020B0004020202020204" pitchFamily="34" charset="0"/>
                <a:cs typeface="Times New Roman" panose="02020603050405020304" pitchFamily="18" charset="0"/>
              </a:rPr>
              <a:t>Mission Statement – 2025 and onwards</a:t>
            </a:r>
            <a:endParaRPr lang="en-US" sz="2900" kern="100" dirty="0">
              <a:latin typeface="Aptos" panose="020B0004020202020204" pitchFamily="34" charset="0"/>
              <a:cs typeface="Times New Roman" panose="02020603050405020304" pitchFamily="18" charset="0"/>
            </a:endParaRPr>
          </a:p>
          <a:p>
            <a:pPr marL="0" marR="0">
              <a:lnSpc>
                <a:spcPct val="107000"/>
              </a:lnSpc>
              <a:spcAft>
                <a:spcPts val="800"/>
              </a:spcAft>
              <a:buNone/>
            </a:pPr>
            <a:r>
              <a:rPr lang="en-AU" sz="2800" kern="100" dirty="0">
                <a:effectLst/>
                <a:latin typeface="Aptos" panose="020B0004020202020204" pitchFamily="34" charset="0"/>
                <a:ea typeface="Aptos" panose="020B0004020202020204" pitchFamily="34" charset="0"/>
                <a:cs typeface="Times New Roman" panose="02020603050405020304" pitchFamily="18" charset="0"/>
              </a:rPr>
              <a:t>IOIA APC understands the need for organic practitioners to take a wider world view, and to consider and understand associated concepts such as climate change, carbon sequestration and social justice.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AU" sz="2800" kern="100" dirty="0">
                <a:effectLst/>
                <a:latin typeface="Aptos" panose="020B0004020202020204" pitchFamily="34" charset="0"/>
                <a:ea typeface="Aptos" panose="020B0004020202020204" pitchFamily="34" charset="0"/>
                <a:cs typeface="Times New Roman" panose="02020603050405020304" pitchFamily="18" charset="0"/>
              </a:rPr>
              <a:t>IOIA APC will provide services to organic inspectors and other interested persons by delivery of information sessions and formal training, both online and in person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AU" sz="2800" kern="100" dirty="0">
                <a:effectLst/>
                <a:latin typeface="Aptos" panose="020B0004020202020204" pitchFamily="34" charset="0"/>
                <a:ea typeface="Aptos" panose="020B0004020202020204" pitchFamily="34" charset="0"/>
                <a:cs typeface="Times New Roman" panose="02020603050405020304" pitchFamily="18" charset="0"/>
              </a:rPr>
              <a:t>to promote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Aptos" panose="020B0004020202020204" pitchFamily="34" charset="0"/>
              <a:buChar char="-"/>
            </a:pPr>
            <a:r>
              <a:rPr lang="en-AU" sz="2800" kern="100" dirty="0">
                <a:effectLst/>
                <a:latin typeface="Aptos" panose="020B0004020202020204" pitchFamily="34" charset="0"/>
                <a:ea typeface="Aptos" panose="020B0004020202020204" pitchFamily="34" charset="0"/>
                <a:cs typeface="Times New Roman" panose="02020603050405020304" pitchFamily="18" charset="0"/>
              </a:rPr>
              <a:t>Harmony among the various organic standards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Aptos" panose="020B0004020202020204" pitchFamily="34" charset="0"/>
              <a:buChar char="-"/>
            </a:pPr>
            <a:r>
              <a:rPr lang="en-AU" sz="2800" kern="100" dirty="0">
                <a:effectLst/>
                <a:latin typeface="Aptos" panose="020B0004020202020204" pitchFamily="34" charset="0"/>
                <a:ea typeface="Aptos" panose="020B0004020202020204" pitchFamily="34" charset="0"/>
                <a:cs typeface="Times New Roman" panose="02020603050405020304" pitchFamily="18" charset="0"/>
              </a:rPr>
              <a:t>Contextual interpretation of applicable organic standards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Aptos" panose="020B0004020202020204" pitchFamily="34" charset="0"/>
              <a:buChar char="-"/>
            </a:pPr>
            <a:r>
              <a:rPr lang="en-AU" sz="2800" kern="100" dirty="0">
                <a:effectLst/>
                <a:latin typeface="Aptos" panose="020B0004020202020204" pitchFamily="34" charset="0"/>
                <a:ea typeface="Aptos" panose="020B0004020202020204" pitchFamily="34" charset="0"/>
                <a:cs typeface="Times New Roman" panose="02020603050405020304" pitchFamily="18" charset="0"/>
              </a:rPr>
              <a:t>Understanding of associated concepts for environment and community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7" name="Picture 6">
            <a:extLst>
              <a:ext uri="{FF2B5EF4-FFF2-40B4-BE49-F238E27FC236}">
                <a16:creationId xmlns:a16="http://schemas.microsoft.com/office/drawing/2014/main" id="{851E89D3-E3B9-EA49-6722-F4254E3FB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79857" y="2745858"/>
            <a:ext cx="4699591" cy="3524693"/>
          </a:xfrm>
          <a:prstGeom prst="rect">
            <a:avLst/>
          </a:prstGeom>
        </p:spPr>
      </p:pic>
    </p:spTree>
    <p:extLst>
      <p:ext uri="{BB962C8B-B14F-4D97-AF65-F5344CB8AC3E}">
        <p14:creationId xmlns:p14="http://schemas.microsoft.com/office/powerpoint/2010/main" val="18149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8EAB0-B5FF-3FC2-2041-ED9FF48A22F2}"/>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A16CB72F-899C-742C-2083-981679B4476E}"/>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6EC2E6E7-18E1-3375-706A-42075B514699}"/>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1C9D8DB5-6E19-7CDB-AFCB-E09F87004197}"/>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CB8201C8-954E-545B-E63A-BF6A10959F92}"/>
              </a:ext>
            </a:extLst>
          </p:cNvPr>
          <p:cNvSpPr txBox="1">
            <a:spLocks/>
          </p:cNvSpPr>
          <p:nvPr/>
        </p:nvSpPr>
        <p:spPr>
          <a:xfrm>
            <a:off x="539837" y="637462"/>
            <a:ext cx="10850357" cy="7582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sz="4400" dirty="0"/>
              <a:t>Membership – Representation and Advocacy</a:t>
            </a:r>
          </a:p>
        </p:txBody>
      </p:sp>
      <p:sp>
        <p:nvSpPr>
          <p:cNvPr id="12" name="Title 1">
            <a:extLst>
              <a:ext uri="{FF2B5EF4-FFF2-40B4-BE49-F238E27FC236}">
                <a16:creationId xmlns:a16="http://schemas.microsoft.com/office/drawing/2014/main" id="{01ACCDF5-1082-7396-2CA6-16C4DCC6F61C}"/>
              </a:ext>
            </a:extLst>
          </p:cNvPr>
          <p:cNvSpPr txBox="1">
            <a:spLocks/>
          </p:cNvSpPr>
          <p:nvPr/>
        </p:nvSpPr>
        <p:spPr>
          <a:xfrm>
            <a:off x="670821" y="5583858"/>
            <a:ext cx="10850357" cy="7582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endParaRPr lang="en-US" sz="4400" dirty="0"/>
          </a:p>
        </p:txBody>
      </p:sp>
      <p:sp>
        <p:nvSpPr>
          <p:cNvPr id="4" name="TextBox 3">
            <a:extLst>
              <a:ext uri="{FF2B5EF4-FFF2-40B4-BE49-F238E27FC236}">
                <a16:creationId xmlns:a16="http://schemas.microsoft.com/office/drawing/2014/main" id="{1E3AC951-9DDB-E0EE-56FC-E1A1B3E237D7}"/>
              </a:ext>
            </a:extLst>
          </p:cNvPr>
          <p:cNvSpPr txBox="1"/>
          <p:nvPr/>
        </p:nvSpPr>
        <p:spPr>
          <a:xfrm>
            <a:off x="750816" y="1601821"/>
            <a:ext cx="9042541" cy="5370701"/>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Calibri" panose="020F0502020204030204" pitchFamily="34" charset="0"/>
              </a:rPr>
              <a:t>We went and represented YOU… as the voice of inspectors at – Guelph Organic Conference, CHFA in Vancouver, Organicology in Oregon, Expo West in California, High Plains Organic Conference in Wyoming. </a:t>
            </a:r>
          </a:p>
          <a:p>
            <a:endParaRPr lang="en-US" sz="1100" dirty="0">
              <a:latin typeface="Calibri" panose="020F0502020204030204" pitchFamily="34" charset="0"/>
            </a:endParaRPr>
          </a:p>
          <a:p>
            <a:pPr marL="342900" indent="-342900">
              <a:buFont typeface="Wingdings" panose="05000000000000000000" pitchFamily="2" charset="2"/>
              <a:buChar char="Ø"/>
            </a:pPr>
            <a:r>
              <a:rPr lang="en-US" sz="2000" dirty="0"/>
              <a:t>IOIA was one of many organizations and individuals who wrote letters in solidarity urging management to voluntarily recognize the Oregon Tilth Workers United (OTWU). </a:t>
            </a:r>
          </a:p>
          <a:p>
            <a:endParaRPr lang="en-US" sz="1100" dirty="0"/>
          </a:p>
          <a:p>
            <a:pPr marL="342900" indent="-342900">
              <a:buFont typeface="Wingdings" panose="05000000000000000000" pitchFamily="2" charset="2"/>
              <a:buChar char="Ø"/>
            </a:pPr>
            <a:r>
              <a:rPr lang="en-US" sz="2000" dirty="0"/>
              <a:t>We renewed regular bi-monthly meetings with Dr. Jenny Tucker, NOP. </a:t>
            </a:r>
          </a:p>
          <a:p>
            <a:endParaRPr lang="en-US" sz="1100" dirty="0"/>
          </a:p>
          <a:p>
            <a:pPr marL="342900" indent="-342900">
              <a:buFont typeface="Wingdings" panose="05000000000000000000" pitchFamily="2" charset="2"/>
              <a:buChar char="Ø"/>
            </a:pPr>
            <a:r>
              <a:rPr lang="en-US" sz="2000" dirty="0"/>
              <a:t>We worked via a TOPP project with Organic Farmers Association to develop a new resource, the Organic Career Network. </a:t>
            </a:r>
          </a:p>
          <a:p>
            <a:pPr marL="342900" indent="-342900">
              <a:buFont typeface="Wingdings" panose="05000000000000000000" pitchFamily="2" charset="2"/>
              <a:buChar char="Ø"/>
            </a:pPr>
            <a:endParaRPr lang="en-US" sz="1100" dirty="0"/>
          </a:p>
          <a:p>
            <a:pPr marL="342900" indent="-342900">
              <a:buFont typeface="Wingdings" panose="05000000000000000000" pitchFamily="2" charset="2"/>
              <a:buChar char="Ø"/>
            </a:pPr>
            <a:r>
              <a:rPr lang="en-US" sz="2000" dirty="0"/>
              <a:t>Our BOD researched membership benefits including car                                            rental benefit and affordable insurance.</a:t>
            </a:r>
          </a:p>
          <a:p>
            <a:endParaRPr lang="en-US" sz="1100" dirty="0"/>
          </a:p>
          <a:p>
            <a:pPr marL="342900" indent="-342900">
              <a:buFont typeface="Wingdings" panose="05000000000000000000" pitchFamily="2" charset="2"/>
              <a:buChar char="Ø"/>
            </a:pPr>
            <a:r>
              <a:rPr lang="en-US" sz="2000" dirty="0"/>
              <a:t>Our ED Serves on the IFOAM North America board.</a:t>
            </a:r>
            <a:endParaRPr lang="en-US" sz="2400" dirty="0">
              <a:latin typeface="Calibri" panose="020F0502020204030204" pitchFamily="34" charset="0"/>
            </a:endParaRPr>
          </a:p>
          <a:p>
            <a:pPr marL="342900" indent="-342900">
              <a:buFont typeface="Wingdings" panose="05000000000000000000" pitchFamily="2" charset="2"/>
              <a:buChar char="Ø"/>
            </a:pPr>
            <a:endParaRPr lang="en-US" sz="2400" dirty="0">
              <a:latin typeface="Calibri" panose="020F0502020204030204" pitchFamily="34" charset="0"/>
            </a:endParaRPr>
          </a:p>
          <a:p>
            <a:endParaRPr lang="en-US" sz="2400" dirty="0">
              <a:latin typeface="Calibri" panose="020F0502020204030204" pitchFamily="34" charset="0"/>
            </a:endParaRPr>
          </a:p>
        </p:txBody>
      </p:sp>
      <p:pic>
        <p:nvPicPr>
          <p:cNvPr id="2" name="Picture 1">
            <a:extLst>
              <a:ext uri="{FF2B5EF4-FFF2-40B4-BE49-F238E27FC236}">
                <a16:creationId xmlns:a16="http://schemas.microsoft.com/office/drawing/2014/main" id="{67CCF8B5-26A8-AB19-1555-98BE79C92E9B}"/>
              </a:ext>
            </a:extLst>
          </p:cNvPr>
          <p:cNvPicPr>
            <a:picLocks noChangeAspect="1"/>
          </p:cNvPicPr>
          <p:nvPr/>
        </p:nvPicPr>
        <p:blipFill>
          <a:blip r:embed="rId3"/>
          <a:stretch>
            <a:fillRect/>
          </a:stretch>
        </p:blipFill>
        <p:spPr>
          <a:xfrm>
            <a:off x="10564757" y="2576218"/>
            <a:ext cx="1367238" cy="1351891"/>
          </a:xfrm>
          <a:prstGeom prst="rect">
            <a:avLst/>
          </a:prstGeom>
        </p:spPr>
      </p:pic>
      <p:pic>
        <p:nvPicPr>
          <p:cNvPr id="8" name="Picture 7">
            <a:extLst>
              <a:ext uri="{FF2B5EF4-FFF2-40B4-BE49-F238E27FC236}">
                <a16:creationId xmlns:a16="http://schemas.microsoft.com/office/drawing/2014/main" id="{A6EC8F68-BF3A-8DA8-9BB6-4EE813A48C61}"/>
              </a:ext>
            </a:extLst>
          </p:cNvPr>
          <p:cNvPicPr>
            <a:picLocks noChangeAspect="1"/>
          </p:cNvPicPr>
          <p:nvPr/>
        </p:nvPicPr>
        <p:blipFill>
          <a:blip r:embed="rId4"/>
          <a:stretch>
            <a:fillRect/>
          </a:stretch>
        </p:blipFill>
        <p:spPr>
          <a:xfrm>
            <a:off x="7084203" y="4935515"/>
            <a:ext cx="5065625" cy="1898542"/>
          </a:xfrm>
          <a:prstGeom prst="rect">
            <a:avLst/>
          </a:prstGeom>
          <a:solidFill>
            <a:schemeClr val="tx2"/>
          </a:solidFill>
        </p:spPr>
      </p:pic>
    </p:spTree>
    <p:extLst>
      <p:ext uri="{BB962C8B-B14F-4D97-AF65-F5344CB8AC3E}">
        <p14:creationId xmlns:p14="http://schemas.microsoft.com/office/powerpoint/2010/main" val="1558364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CE0753-DE7D-389A-CCBD-2ED896EAA726}"/>
              </a:ext>
            </a:extLst>
          </p:cNvPr>
          <p:cNvSpPr/>
          <p:nvPr/>
        </p:nvSpPr>
        <p:spPr>
          <a:xfrm>
            <a:off x="2193428" y="3814395"/>
            <a:ext cx="1588898"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a:solidFill>
                    <a:sysClr val="windowText" lastClr="000000"/>
                  </a:solidFill>
                </a:ln>
                <a:solidFill>
                  <a:srgbClr val="9BBB59"/>
                </a:solidFill>
                <a:effectLst/>
                <a:uLnTx/>
                <a:uFillTx/>
                <a:latin typeface="Calibri"/>
                <a:ea typeface="+mn-ea"/>
                <a:cs typeface="+mn-cs"/>
              </a:rPr>
              <a:t>551</a:t>
            </a:r>
          </a:p>
        </p:txBody>
      </p:sp>
      <p:sp>
        <p:nvSpPr>
          <p:cNvPr id="7" name="Rectangle 6">
            <a:extLst>
              <a:ext uri="{FF2B5EF4-FFF2-40B4-BE49-F238E27FC236}">
                <a16:creationId xmlns:a16="http://schemas.microsoft.com/office/drawing/2014/main" id="{C69B727B-75D0-2AE7-C711-CC92B69F3BD3}"/>
              </a:ext>
            </a:extLst>
          </p:cNvPr>
          <p:cNvSpPr/>
          <p:nvPr/>
        </p:nvSpPr>
        <p:spPr>
          <a:xfrm>
            <a:off x="389672" y="4536302"/>
            <a:ext cx="1329211"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200" kern="0" dirty="0">
                <a:ln>
                  <a:solidFill>
                    <a:sysClr val="windowText" lastClr="000000"/>
                  </a:solidFill>
                </a:ln>
                <a:solidFill>
                  <a:srgbClr val="9BBB59"/>
                </a:solidFill>
                <a:latin typeface="Calibri"/>
              </a:rPr>
              <a:t>46 </a:t>
            </a:r>
            <a:endParaRPr kumimoji="0" lang="en-US" sz="7200" b="0" i="0" u="none" strike="noStrike" kern="0" cap="none" spc="0" normalizeH="0" baseline="0" noProof="0" dirty="0">
              <a:ln>
                <a:solidFill>
                  <a:sysClr val="windowText" lastClr="000000"/>
                </a:solidFill>
              </a:ln>
              <a:solidFill>
                <a:srgbClr val="9BBB59"/>
              </a:solidFill>
              <a:effectLst/>
              <a:uLnTx/>
              <a:uFillTx/>
              <a:latin typeface="Calibri"/>
              <a:ea typeface="+mn-ea"/>
              <a:cs typeface="+mn-cs"/>
            </a:endParaRPr>
          </a:p>
        </p:txBody>
      </p:sp>
      <p:sp>
        <p:nvSpPr>
          <p:cNvPr id="8" name="TextBox 7">
            <a:extLst>
              <a:ext uri="{FF2B5EF4-FFF2-40B4-BE49-F238E27FC236}">
                <a16:creationId xmlns:a16="http://schemas.microsoft.com/office/drawing/2014/main" id="{8D90C6ED-13DD-7CD3-6C10-C947740F5ECF}"/>
              </a:ext>
            </a:extLst>
          </p:cNvPr>
          <p:cNvSpPr txBox="1"/>
          <p:nvPr/>
        </p:nvSpPr>
        <p:spPr>
          <a:xfrm>
            <a:off x="-139720" y="5791990"/>
            <a:ext cx="2158170" cy="365934"/>
          </a:xfrm>
          <a:prstGeom prst="rect">
            <a:avLst/>
          </a:prstGeom>
          <a:noFill/>
        </p:spPr>
        <p:txBody>
          <a:bodyPr wrap="square" rtlCol="0">
            <a:spAutoFit/>
          </a:bodyPr>
          <a:lstStyle/>
          <a:p>
            <a:pPr marL="0" marR="0" lvl="0" indent="0" algn="ctr" defTabSz="457200" rtl="0" eaLnBrk="1" fontAlgn="auto" latinLnBrk="0" hangingPunct="1">
              <a:lnSpc>
                <a:spcPts val="196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Events</a:t>
            </a:r>
            <a:endParaRPr kumimoji="0" lang="en-US" sz="1600" b="0" i="0" u="none" strike="noStrike" kern="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522B3710-EC5D-F627-FC69-3F0EE623EC84}"/>
              </a:ext>
            </a:extLst>
          </p:cNvPr>
          <p:cNvSpPr txBox="1"/>
          <p:nvPr/>
        </p:nvSpPr>
        <p:spPr>
          <a:xfrm>
            <a:off x="2018450" y="5152296"/>
            <a:ext cx="2158170" cy="365934"/>
          </a:xfrm>
          <a:prstGeom prst="rect">
            <a:avLst/>
          </a:prstGeom>
          <a:noFill/>
        </p:spPr>
        <p:txBody>
          <a:bodyPr wrap="square" rtlCol="0">
            <a:spAutoFit/>
          </a:bodyPr>
          <a:lstStyle/>
          <a:p>
            <a:pPr marL="0" marR="0" lvl="0" indent="0" algn="ctr" defTabSz="457200" rtl="0" eaLnBrk="1" fontAlgn="auto" latinLnBrk="0" hangingPunct="1">
              <a:lnSpc>
                <a:spcPts val="196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People Trained</a:t>
            </a:r>
            <a:endParaRPr kumimoji="0" lang="en-US" sz="1600" b="0" i="0" u="none" strike="noStrike" kern="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54237F2-2791-D342-0B6E-657E470CA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32" y="714030"/>
            <a:ext cx="5809136" cy="2753513"/>
          </a:xfrm>
          <a:prstGeom prst="rect">
            <a:avLst/>
          </a:prstGeom>
        </p:spPr>
      </p:pic>
      <p:sp>
        <p:nvSpPr>
          <p:cNvPr id="10" name="Rectangle 9">
            <a:extLst>
              <a:ext uri="{FF2B5EF4-FFF2-40B4-BE49-F238E27FC236}">
                <a16:creationId xmlns:a16="http://schemas.microsoft.com/office/drawing/2014/main" id="{D7503811-F36D-4774-ACFB-E147A095A32C}"/>
              </a:ext>
            </a:extLst>
          </p:cNvPr>
          <p:cNvSpPr/>
          <p:nvPr/>
        </p:nvSpPr>
        <p:spPr>
          <a:xfrm flipH="1">
            <a:off x="3934726" y="4536302"/>
            <a:ext cx="2603234" cy="120032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200" kern="0" dirty="0">
                <a:ln>
                  <a:solidFill>
                    <a:sysClr val="windowText" lastClr="000000"/>
                  </a:solidFill>
                </a:ln>
                <a:solidFill>
                  <a:srgbClr val="9BBB59"/>
                </a:solidFill>
                <a:latin typeface="Calibri"/>
              </a:rPr>
              <a:t>13</a:t>
            </a:r>
            <a:endParaRPr kumimoji="0" lang="en-US" sz="7200" b="0" i="0" u="none" strike="noStrike" kern="0" cap="none" spc="0" normalizeH="0" baseline="0" noProof="0" dirty="0">
              <a:ln>
                <a:solidFill>
                  <a:sysClr val="windowText" lastClr="000000"/>
                </a:solidFill>
              </a:ln>
              <a:solidFill>
                <a:srgbClr val="9BBB59"/>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CB40535D-FB1B-26A3-1FEE-6A08194996EC}"/>
              </a:ext>
            </a:extLst>
          </p:cNvPr>
          <p:cNvSpPr txBox="1"/>
          <p:nvPr/>
        </p:nvSpPr>
        <p:spPr>
          <a:xfrm>
            <a:off x="4199198" y="5718895"/>
            <a:ext cx="2158170" cy="622414"/>
          </a:xfrm>
          <a:prstGeom prst="rect">
            <a:avLst/>
          </a:prstGeom>
          <a:noFill/>
        </p:spPr>
        <p:txBody>
          <a:bodyPr wrap="square" rtlCol="0">
            <a:spAutoFit/>
          </a:bodyPr>
          <a:lstStyle/>
          <a:p>
            <a:pPr marL="0" marR="0" lvl="0" indent="0" algn="ctr" defTabSz="457200" rtl="0" eaLnBrk="1" fontAlgn="auto" latinLnBrk="0" hangingPunct="1">
              <a:lnSpc>
                <a:spcPts val="1960"/>
              </a:lnSpc>
              <a:spcBef>
                <a:spcPts val="0"/>
              </a:spcBef>
              <a:spcAft>
                <a:spcPts val="0"/>
              </a:spcAft>
              <a:buClrTx/>
              <a:buSzTx/>
              <a:buFontTx/>
              <a:buNone/>
              <a:tabLst/>
              <a:defRPr/>
            </a:pPr>
            <a:r>
              <a:rPr lang="en-US" sz="2400" b="1" kern="0" dirty="0">
                <a:solidFill>
                  <a:prstClr val="black"/>
                </a:solidFill>
                <a:latin typeface="Calibri"/>
              </a:rPr>
              <a:t>Partners &amp; Cosponsors</a:t>
            </a:r>
            <a:endParaRPr kumimoji="0" lang="en-US" sz="1600" b="0" i="0" u="none" strike="noStrike" kern="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0300D6A7-F26E-FAB7-0119-28747075B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840" y="560235"/>
            <a:ext cx="5285690" cy="6114818"/>
          </a:xfrm>
          <a:prstGeom prst="rect">
            <a:avLst/>
          </a:prstGeom>
        </p:spPr>
      </p:pic>
    </p:spTree>
    <p:extLst>
      <p:ext uri="{BB962C8B-B14F-4D97-AF65-F5344CB8AC3E}">
        <p14:creationId xmlns:p14="http://schemas.microsoft.com/office/powerpoint/2010/main" val="3900592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9672A-F1C1-53C8-B0AB-C535F8148807}"/>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D7086F29-1A7D-4DAF-4B2F-A6D6AFA0B9E3}"/>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B2328FE8-B614-6F9A-363F-DB9A2B7E0064}"/>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51C85701-734C-AB2D-5279-70CBFFD45DA5}"/>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5D62014-161F-5EC7-494D-51A6EF8604CB}"/>
              </a:ext>
            </a:extLst>
          </p:cNvPr>
          <p:cNvSpPr txBox="1"/>
          <p:nvPr/>
        </p:nvSpPr>
        <p:spPr>
          <a:xfrm>
            <a:off x="962310" y="2147995"/>
            <a:ext cx="5950323" cy="3457357"/>
          </a:xfrm>
          <a:prstGeom prst="rect">
            <a:avLst/>
          </a:prstGeom>
          <a:noFill/>
        </p:spPr>
        <p:txBody>
          <a:bodyPr wrap="square" rtlCol="0">
            <a:spAutoFit/>
          </a:bodyPr>
          <a:lstStyle/>
          <a:p>
            <a:r>
              <a:rPr lang="en-US" sz="4000" baseline="30000" dirty="0">
                <a:solidFill>
                  <a:srgbClr val="000000"/>
                </a:solidFill>
                <a:latin typeface="SourceSerifPro-Semibold"/>
              </a:rPr>
              <a:t>New Webinars in 2025 </a:t>
            </a:r>
          </a:p>
          <a:p>
            <a:pPr marL="457200" indent="-457200">
              <a:buFont typeface="Arial" panose="020B0604020202020204" pitchFamily="34" charset="0"/>
              <a:buChar char="•"/>
            </a:pPr>
            <a:endParaRPr lang="en-US" sz="3200" b="0" i="0" u="none" strike="noStrike" baseline="30000" dirty="0">
              <a:solidFill>
                <a:srgbClr val="000000"/>
              </a:solidFill>
              <a:latin typeface="SourceSerifPro-Semibold"/>
            </a:endParaRPr>
          </a:p>
          <a:p>
            <a:pPr marL="914400" lvl="1" indent="-457200">
              <a:buFont typeface="Arial" panose="020B0604020202020204" pitchFamily="34" charset="0"/>
              <a:buChar char="•"/>
            </a:pPr>
            <a:r>
              <a:rPr lang="en-US" sz="3200" baseline="30000" dirty="0">
                <a:solidFill>
                  <a:srgbClr val="000000"/>
                </a:solidFill>
                <a:latin typeface="SourceSerifPro-Semibold"/>
              </a:rPr>
              <a:t>Maple Syrup Inspection</a:t>
            </a:r>
          </a:p>
          <a:p>
            <a:pPr marL="914400" lvl="1" indent="-457200">
              <a:buFont typeface="Arial" panose="020B0604020202020204" pitchFamily="34" charset="0"/>
              <a:buChar char="•"/>
            </a:pPr>
            <a:r>
              <a:rPr lang="en-US" sz="3200" baseline="30000" dirty="0">
                <a:solidFill>
                  <a:srgbClr val="000000"/>
                </a:solidFill>
                <a:latin typeface="SourceSerifPro-Semibold"/>
              </a:rPr>
              <a:t>NRCS Assistance for Conservation on Organic Farms </a:t>
            </a:r>
          </a:p>
          <a:p>
            <a:pPr marL="914400" lvl="1" indent="-457200">
              <a:buFont typeface="Arial" panose="020B0604020202020204" pitchFamily="34" charset="0"/>
              <a:buChar char="•"/>
            </a:pPr>
            <a:r>
              <a:rPr lang="en-US" sz="3200" baseline="30000" dirty="0">
                <a:solidFill>
                  <a:srgbClr val="000000"/>
                </a:solidFill>
                <a:latin typeface="SourceSerifPro-Semibold"/>
              </a:rPr>
              <a:t>Fraud on Organic Farms – with SOS</a:t>
            </a:r>
          </a:p>
          <a:p>
            <a:pPr marL="914400" lvl="1" indent="-457200">
              <a:buFont typeface="Arial" panose="020B0604020202020204" pitchFamily="34" charset="0"/>
              <a:buChar char="•"/>
            </a:pPr>
            <a:endParaRPr lang="en-US" sz="3200" baseline="30000" dirty="0">
              <a:solidFill>
                <a:srgbClr val="000000"/>
              </a:solidFill>
              <a:latin typeface="SourceSerifPro-Semibold"/>
            </a:endParaRPr>
          </a:p>
          <a:p>
            <a:pPr marL="914400" lvl="1" indent="-457200">
              <a:buFont typeface="Arial" panose="020B0604020202020204" pitchFamily="34" charset="0"/>
              <a:buChar char="•"/>
            </a:pPr>
            <a:r>
              <a:rPr lang="en-US" sz="3200" baseline="30000" dirty="0">
                <a:solidFill>
                  <a:srgbClr val="000000"/>
                </a:solidFill>
                <a:latin typeface="SourceSerifPro-Semibold"/>
              </a:rPr>
              <a:t>Coming Soon! With OIC</a:t>
            </a:r>
          </a:p>
          <a:p>
            <a:pPr marL="1371600" lvl="2" indent="-457200">
              <a:buFont typeface="Wingdings" panose="05000000000000000000" pitchFamily="2" charset="2"/>
              <a:buChar char="Ø"/>
            </a:pPr>
            <a:r>
              <a:rPr lang="en-US" sz="3200" baseline="30000" dirty="0">
                <a:solidFill>
                  <a:srgbClr val="000000"/>
                </a:solidFill>
                <a:latin typeface="SourceSerifPro-Semibold"/>
              </a:rPr>
              <a:t>Supply Chain Traceability Audits</a:t>
            </a:r>
          </a:p>
          <a:p>
            <a:pPr marL="1371600" lvl="2" indent="-457200">
              <a:buFont typeface="Wingdings" panose="05000000000000000000" pitchFamily="2" charset="2"/>
              <a:buChar char="Ø"/>
            </a:pPr>
            <a:r>
              <a:rPr lang="en-US" sz="3200" baseline="30000" dirty="0">
                <a:solidFill>
                  <a:srgbClr val="000000"/>
                </a:solidFill>
                <a:latin typeface="SourceSerifPro-Semibold"/>
              </a:rPr>
              <a:t>Inspecting Transloader Facilities</a:t>
            </a:r>
          </a:p>
        </p:txBody>
      </p:sp>
      <p:sp>
        <p:nvSpPr>
          <p:cNvPr id="6" name="Title 1">
            <a:extLst>
              <a:ext uri="{FF2B5EF4-FFF2-40B4-BE49-F238E27FC236}">
                <a16:creationId xmlns:a16="http://schemas.microsoft.com/office/drawing/2014/main" id="{E62458E7-E0CA-B332-77EB-F353583D8F53}"/>
              </a:ext>
            </a:extLst>
          </p:cNvPr>
          <p:cNvSpPr txBox="1">
            <a:spLocks/>
          </p:cNvSpPr>
          <p:nvPr/>
        </p:nvSpPr>
        <p:spPr>
          <a:xfrm>
            <a:off x="-1650466" y="909743"/>
            <a:ext cx="10850357" cy="90508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dirty="0"/>
              <a:t>Training - Webinars</a:t>
            </a:r>
          </a:p>
        </p:txBody>
      </p:sp>
      <p:sp>
        <p:nvSpPr>
          <p:cNvPr id="3" name="TextBox 2">
            <a:extLst>
              <a:ext uri="{FF2B5EF4-FFF2-40B4-BE49-F238E27FC236}">
                <a16:creationId xmlns:a16="http://schemas.microsoft.com/office/drawing/2014/main" id="{73390376-3083-4593-4D09-D6E06570328B}"/>
              </a:ext>
            </a:extLst>
          </p:cNvPr>
          <p:cNvSpPr txBox="1"/>
          <p:nvPr/>
        </p:nvSpPr>
        <p:spPr>
          <a:xfrm>
            <a:off x="7597624" y="5142815"/>
            <a:ext cx="3699026" cy="1354217"/>
          </a:xfrm>
          <a:prstGeom prst="rect">
            <a:avLst/>
          </a:prstGeom>
          <a:noFill/>
        </p:spPr>
        <p:txBody>
          <a:bodyPr wrap="none" rtlCol="0">
            <a:spAutoFit/>
          </a:bodyPr>
          <a:lstStyle/>
          <a:p>
            <a:r>
              <a:rPr lang="en-US" sz="4800" b="1" baseline="30000" dirty="0">
                <a:solidFill>
                  <a:srgbClr val="0070C0"/>
                </a:solidFill>
              </a:rPr>
              <a:t>John Welton, Maine </a:t>
            </a:r>
          </a:p>
          <a:p>
            <a:r>
              <a:rPr lang="en-US" sz="4800" b="1" baseline="30000" dirty="0">
                <a:solidFill>
                  <a:srgbClr val="0070C0"/>
                </a:solidFill>
              </a:rPr>
              <a:t>Maple Syrup Trainer</a:t>
            </a:r>
          </a:p>
          <a:p>
            <a:endParaRPr lang="en-US" dirty="0"/>
          </a:p>
        </p:txBody>
      </p:sp>
      <p:pic>
        <p:nvPicPr>
          <p:cNvPr id="5" name="Picture 4">
            <a:extLst>
              <a:ext uri="{FF2B5EF4-FFF2-40B4-BE49-F238E27FC236}">
                <a16:creationId xmlns:a16="http://schemas.microsoft.com/office/drawing/2014/main" id="{75DEE02F-6281-1242-F221-5455E90D2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9869" y="1154740"/>
            <a:ext cx="4921624" cy="3747247"/>
          </a:xfrm>
          <a:prstGeom prst="rect">
            <a:avLst/>
          </a:prstGeom>
        </p:spPr>
      </p:pic>
    </p:spTree>
    <p:extLst>
      <p:ext uri="{BB962C8B-B14F-4D97-AF65-F5344CB8AC3E}">
        <p14:creationId xmlns:p14="http://schemas.microsoft.com/office/powerpoint/2010/main" val="3948427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4D5C1-F5C8-3E84-A219-AE268479CB8C}"/>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CFD984B0-BACE-F8C5-422D-460C6038EFBF}"/>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457FFC95-9029-647F-3F38-0579981A7903}"/>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9B383F4C-5046-F615-DE74-ADBC48C071B0}"/>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0700310D-7CC2-CC51-8ED7-33AB7D50095A}"/>
              </a:ext>
            </a:extLst>
          </p:cNvPr>
          <p:cNvSpPr txBox="1">
            <a:spLocks/>
          </p:cNvSpPr>
          <p:nvPr/>
        </p:nvSpPr>
        <p:spPr>
          <a:xfrm>
            <a:off x="-1650466" y="909743"/>
            <a:ext cx="10850357" cy="90508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dirty="0"/>
              <a:t>Training – Live Online</a:t>
            </a:r>
          </a:p>
        </p:txBody>
      </p:sp>
      <p:pic>
        <p:nvPicPr>
          <p:cNvPr id="4" name="Picture 3">
            <a:extLst>
              <a:ext uri="{FF2B5EF4-FFF2-40B4-BE49-F238E27FC236}">
                <a16:creationId xmlns:a16="http://schemas.microsoft.com/office/drawing/2014/main" id="{0BD69127-165F-A0A7-FCE6-F9E393EBC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55" y="2029459"/>
            <a:ext cx="5780408" cy="3231248"/>
          </a:xfrm>
          <a:prstGeom prst="rect">
            <a:avLst/>
          </a:prstGeom>
        </p:spPr>
      </p:pic>
      <p:pic>
        <p:nvPicPr>
          <p:cNvPr id="8" name="Picture 7">
            <a:extLst>
              <a:ext uri="{FF2B5EF4-FFF2-40B4-BE49-F238E27FC236}">
                <a16:creationId xmlns:a16="http://schemas.microsoft.com/office/drawing/2014/main" id="{768EB26D-19D6-9A2A-EBD8-89E88DE40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600" y="2305869"/>
            <a:ext cx="5780408" cy="3271711"/>
          </a:xfrm>
          <a:prstGeom prst="rect">
            <a:avLst/>
          </a:prstGeom>
        </p:spPr>
      </p:pic>
    </p:spTree>
    <p:extLst>
      <p:ext uri="{BB962C8B-B14F-4D97-AF65-F5344CB8AC3E}">
        <p14:creationId xmlns:p14="http://schemas.microsoft.com/office/powerpoint/2010/main" val="3983054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D2C1C61-4B42-36BB-F256-4E5110D27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840" y="238294"/>
            <a:ext cx="15019020" cy="6858000"/>
          </a:xfrm>
          <a:prstGeom prst="rect">
            <a:avLst/>
          </a:prstGeom>
        </p:spPr>
      </p:pic>
      <p:sp>
        <p:nvSpPr>
          <p:cNvPr id="2" name="Title 1">
            <a:extLst>
              <a:ext uri="{FF2B5EF4-FFF2-40B4-BE49-F238E27FC236}">
                <a16:creationId xmlns:a16="http://schemas.microsoft.com/office/drawing/2014/main" id="{7FD9DA94-AADB-766C-21CB-C06A300307B4}"/>
              </a:ext>
            </a:extLst>
          </p:cNvPr>
          <p:cNvSpPr>
            <a:spLocks noGrp="1"/>
          </p:cNvSpPr>
          <p:nvPr>
            <p:ph type="title"/>
          </p:nvPr>
        </p:nvSpPr>
        <p:spPr>
          <a:xfrm>
            <a:off x="613763" y="695115"/>
            <a:ext cx="10850357" cy="1083109"/>
          </a:xfrm>
          <a:solidFill>
            <a:schemeClr val="bg1"/>
          </a:solidFill>
        </p:spPr>
        <p:txBody>
          <a:bodyPr/>
          <a:lstStyle/>
          <a:p>
            <a:r>
              <a:rPr lang="en-US" dirty="0"/>
              <a:t>Training – 2 new Inspection Training Videos! </a:t>
            </a:r>
          </a:p>
        </p:txBody>
      </p:sp>
      <p:sp>
        <p:nvSpPr>
          <p:cNvPr id="10" name="Title 1">
            <a:extLst>
              <a:ext uri="{FF2B5EF4-FFF2-40B4-BE49-F238E27FC236}">
                <a16:creationId xmlns:a16="http://schemas.microsoft.com/office/drawing/2014/main" id="{50CD0821-E21E-EB24-B64D-05DADB89D139}"/>
              </a:ext>
            </a:extLst>
          </p:cNvPr>
          <p:cNvSpPr txBox="1">
            <a:spLocks/>
          </p:cNvSpPr>
          <p:nvPr/>
        </p:nvSpPr>
        <p:spPr>
          <a:xfrm>
            <a:off x="346972" y="5583858"/>
            <a:ext cx="4126466" cy="758204"/>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sz="4400" dirty="0"/>
              <a:t>NOP - Iowa</a:t>
            </a:r>
          </a:p>
        </p:txBody>
      </p:sp>
      <p:sp>
        <p:nvSpPr>
          <p:cNvPr id="15" name="Title 1">
            <a:extLst>
              <a:ext uri="{FF2B5EF4-FFF2-40B4-BE49-F238E27FC236}">
                <a16:creationId xmlns:a16="http://schemas.microsoft.com/office/drawing/2014/main" id="{46134AFC-262D-A68B-5209-C5E1FEA567DE}"/>
              </a:ext>
            </a:extLst>
          </p:cNvPr>
          <p:cNvSpPr txBox="1">
            <a:spLocks/>
          </p:cNvSpPr>
          <p:nvPr/>
        </p:nvSpPr>
        <p:spPr>
          <a:xfrm>
            <a:off x="6803050" y="5626764"/>
            <a:ext cx="4126466" cy="758204"/>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sz="4400" dirty="0"/>
              <a:t>COR - Ontario</a:t>
            </a:r>
          </a:p>
        </p:txBody>
      </p:sp>
      <p:pic>
        <p:nvPicPr>
          <p:cNvPr id="6" name="Picture 5">
            <a:extLst>
              <a:ext uri="{FF2B5EF4-FFF2-40B4-BE49-F238E27FC236}">
                <a16:creationId xmlns:a16="http://schemas.microsoft.com/office/drawing/2014/main" id="{D5A66BFA-BE2A-EF70-7E88-E8ED010EC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3682" y="1682373"/>
            <a:ext cx="4126466" cy="3940775"/>
          </a:xfrm>
          <a:prstGeom prst="rect">
            <a:avLst/>
          </a:prstGeom>
        </p:spPr>
      </p:pic>
      <p:pic>
        <p:nvPicPr>
          <p:cNvPr id="11" name="Picture 10">
            <a:extLst>
              <a:ext uri="{FF2B5EF4-FFF2-40B4-BE49-F238E27FC236}">
                <a16:creationId xmlns:a16="http://schemas.microsoft.com/office/drawing/2014/main" id="{8522DF01-5270-D8AE-86F1-4CFA7E3E182E}"/>
              </a:ext>
            </a:extLst>
          </p:cNvPr>
          <p:cNvPicPr>
            <a:picLocks noChangeAspect="1"/>
          </p:cNvPicPr>
          <p:nvPr/>
        </p:nvPicPr>
        <p:blipFill>
          <a:blip r:embed="rId5">
            <a:extLst>
              <a:ext uri="{28A0092B-C50C-407E-A947-70E740481C1C}">
                <a14:useLocalDpi xmlns:a14="http://schemas.microsoft.com/office/drawing/2010/main" val="0"/>
              </a:ext>
            </a:extLst>
          </a:blip>
          <a:srcRect l="13863" r="8638"/>
          <a:stretch>
            <a:fillRect/>
          </a:stretch>
        </p:blipFill>
        <p:spPr>
          <a:xfrm>
            <a:off x="3742047" y="3749562"/>
            <a:ext cx="2579093" cy="1873586"/>
          </a:xfrm>
          <a:prstGeom prst="rect">
            <a:avLst/>
          </a:prstGeom>
        </p:spPr>
      </p:pic>
      <p:pic>
        <p:nvPicPr>
          <p:cNvPr id="17" name="Picture 16">
            <a:extLst>
              <a:ext uri="{FF2B5EF4-FFF2-40B4-BE49-F238E27FC236}">
                <a16:creationId xmlns:a16="http://schemas.microsoft.com/office/drawing/2014/main" id="{6FDB4EFE-BA06-20F1-694C-89D6AE7835F2}"/>
              </a:ext>
            </a:extLst>
          </p:cNvPr>
          <p:cNvPicPr>
            <a:picLocks noChangeAspect="1"/>
          </p:cNvPicPr>
          <p:nvPr/>
        </p:nvPicPr>
        <p:blipFill>
          <a:blip r:embed="rId6">
            <a:extLst>
              <a:ext uri="{28A0092B-C50C-407E-A947-70E740481C1C}">
                <a14:useLocalDpi xmlns:a14="http://schemas.microsoft.com/office/drawing/2010/main" val="0"/>
              </a:ext>
            </a:extLst>
          </a:blip>
          <a:srcRect l="11577" r="15439"/>
          <a:stretch>
            <a:fillRect/>
          </a:stretch>
        </p:blipFill>
        <p:spPr>
          <a:xfrm>
            <a:off x="946807" y="2235045"/>
            <a:ext cx="2412698" cy="1873585"/>
          </a:xfrm>
          <a:prstGeom prst="rect">
            <a:avLst/>
          </a:prstGeom>
        </p:spPr>
      </p:pic>
      <p:pic>
        <p:nvPicPr>
          <p:cNvPr id="19" name="Picture 18">
            <a:extLst>
              <a:ext uri="{FF2B5EF4-FFF2-40B4-BE49-F238E27FC236}">
                <a16:creationId xmlns:a16="http://schemas.microsoft.com/office/drawing/2014/main" id="{64979E39-E4FE-A0FE-9FF2-2007BDE9D4FC}"/>
              </a:ext>
            </a:extLst>
          </p:cNvPr>
          <p:cNvPicPr>
            <a:picLocks noChangeAspect="1"/>
          </p:cNvPicPr>
          <p:nvPr/>
        </p:nvPicPr>
        <p:blipFill>
          <a:blip r:embed="rId7">
            <a:extLst>
              <a:ext uri="{28A0092B-C50C-407E-A947-70E740481C1C}">
                <a14:useLocalDpi xmlns:a14="http://schemas.microsoft.com/office/drawing/2010/main" val="0"/>
              </a:ext>
            </a:extLst>
          </a:blip>
          <a:srcRect l="6913" r="12443"/>
          <a:stretch>
            <a:fillRect/>
          </a:stretch>
        </p:blipFill>
        <p:spPr>
          <a:xfrm>
            <a:off x="3793878" y="1626878"/>
            <a:ext cx="2245063" cy="1873587"/>
          </a:xfrm>
          <a:prstGeom prst="rect">
            <a:avLst/>
          </a:prstGeom>
        </p:spPr>
      </p:pic>
    </p:spTree>
    <p:extLst>
      <p:ext uri="{BB962C8B-B14F-4D97-AF65-F5344CB8AC3E}">
        <p14:creationId xmlns:p14="http://schemas.microsoft.com/office/powerpoint/2010/main" val="1660696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7B3CA-C0F6-F6F5-EDC6-188B475FEF55}"/>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6F61D982-7C3C-1481-9340-0059562E4365}"/>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lide Number Placeholder 5">
            <a:extLst>
              <a:ext uri="{FF2B5EF4-FFF2-40B4-BE49-F238E27FC236}">
                <a16:creationId xmlns:a16="http://schemas.microsoft.com/office/drawing/2014/main" id="{CCA5AF2F-E8FB-BFFE-1577-06D59729EA83}"/>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78C02823-4618-EF31-97B8-F8D5536C0A7C}"/>
              </a:ext>
            </a:extLst>
          </p:cNvPr>
          <p:cNvSpPr txBox="1">
            <a:spLocks/>
          </p:cNvSpPr>
          <p:nvPr/>
        </p:nvSpPr>
        <p:spPr>
          <a:xfrm>
            <a:off x="-3120571" y="582609"/>
            <a:ext cx="10731050" cy="9050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sz="4800" dirty="0"/>
              <a:t>Office Project</a:t>
            </a:r>
          </a:p>
        </p:txBody>
      </p:sp>
      <p:pic>
        <p:nvPicPr>
          <p:cNvPr id="9" name="Picture 8">
            <a:extLst>
              <a:ext uri="{FF2B5EF4-FFF2-40B4-BE49-F238E27FC236}">
                <a16:creationId xmlns:a16="http://schemas.microsoft.com/office/drawing/2014/main" id="{A336F085-E953-BD5C-C58C-612FD89F5769}"/>
              </a:ext>
            </a:extLst>
          </p:cNvPr>
          <p:cNvPicPr>
            <a:picLocks noChangeAspect="1"/>
          </p:cNvPicPr>
          <p:nvPr/>
        </p:nvPicPr>
        <p:blipFill>
          <a:blip r:embed="rId3">
            <a:extLst>
              <a:ext uri="{28A0092B-C50C-407E-A947-70E740481C1C}">
                <a14:useLocalDpi xmlns:a14="http://schemas.microsoft.com/office/drawing/2010/main" val="0"/>
              </a:ext>
            </a:extLst>
          </a:blip>
          <a:srcRect r="8343"/>
          <a:stretch>
            <a:fillRect/>
          </a:stretch>
        </p:blipFill>
        <p:spPr>
          <a:xfrm>
            <a:off x="4330161" y="746760"/>
            <a:ext cx="7468567" cy="6111240"/>
          </a:xfrm>
          <a:prstGeom prst="rect">
            <a:avLst/>
          </a:prstGeom>
        </p:spPr>
      </p:pic>
      <p:pic>
        <p:nvPicPr>
          <p:cNvPr id="5" name="Picture 4">
            <a:extLst>
              <a:ext uri="{FF2B5EF4-FFF2-40B4-BE49-F238E27FC236}">
                <a16:creationId xmlns:a16="http://schemas.microsoft.com/office/drawing/2014/main" id="{9B5D2B68-89C4-28F7-CA20-EA7C1CF12493}"/>
              </a:ext>
            </a:extLst>
          </p:cNvPr>
          <p:cNvPicPr>
            <a:picLocks noChangeAspect="1"/>
          </p:cNvPicPr>
          <p:nvPr/>
        </p:nvPicPr>
        <p:blipFill>
          <a:blip r:embed="rId4"/>
          <a:stretch>
            <a:fillRect/>
          </a:stretch>
        </p:blipFill>
        <p:spPr>
          <a:xfrm>
            <a:off x="8033169" y="3492824"/>
            <a:ext cx="4158831" cy="3375283"/>
          </a:xfrm>
          <a:prstGeom prst="rect">
            <a:avLst/>
          </a:prstGeom>
        </p:spPr>
      </p:pic>
      <p:pic>
        <p:nvPicPr>
          <p:cNvPr id="3" name="Picture 2">
            <a:extLst>
              <a:ext uri="{FF2B5EF4-FFF2-40B4-BE49-F238E27FC236}">
                <a16:creationId xmlns:a16="http://schemas.microsoft.com/office/drawing/2014/main" id="{7DC66583-D711-4BC6-E643-BA4F57F54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272" y="1471792"/>
            <a:ext cx="3675808" cy="4899853"/>
          </a:xfrm>
          <a:prstGeom prst="rect">
            <a:avLst/>
          </a:prstGeom>
        </p:spPr>
      </p:pic>
    </p:spTree>
    <p:extLst>
      <p:ext uri="{BB962C8B-B14F-4D97-AF65-F5344CB8AC3E}">
        <p14:creationId xmlns:p14="http://schemas.microsoft.com/office/powerpoint/2010/main" val="116788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F9A85-4558-DDA9-9F3B-DDB099B611CF}"/>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F2AF7B65-63BA-CFDF-29C1-68042D917D64}"/>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3AF20063-8181-C55E-4CAB-FA943CEA1209}"/>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407E0FFA-6C45-F0BC-7F6B-832051520146}"/>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CE6E552-B121-0108-8F8C-5961D753361F}"/>
              </a:ext>
            </a:extLst>
          </p:cNvPr>
          <p:cNvSpPr txBox="1">
            <a:spLocks/>
          </p:cNvSpPr>
          <p:nvPr/>
        </p:nvSpPr>
        <p:spPr>
          <a:xfrm>
            <a:off x="361310" y="825047"/>
            <a:ext cx="4694016" cy="96456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dirty="0"/>
              <a:t>Hybrid Training</a:t>
            </a:r>
          </a:p>
        </p:txBody>
      </p:sp>
      <p:sp>
        <p:nvSpPr>
          <p:cNvPr id="5" name="Plus Sign 4">
            <a:extLst>
              <a:ext uri="{FF2B5EF4-FFF2-40B4-BE49-F238E27FC236}">
                <a16:creationId xmlns:a16="http://schemas.microsoft.com/office/drawing/2014/main" id="{550BC468-53CA-19A7-B2FA-4D4710B96A33}"/>
              </a:ext>
            </a:extLst>
          </p:cNvPr>
          <p:cNvSpPr/>
          <p:nvPr/>
        </p:nvSpPr>
        <p:spPr>
          <a:xfrm>
            <a:off x="5315122" y="3429000"/>
            <a:ext cx="1238250" cy="1478723"/>
          </a:xfrm>
          <a:prstGeom prst="mathPlus">
            <a:avLst>
              <a:gd name="adj1" fmla="val 298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smiling&#10;&#10;AI-generated content may be incorrect.">
            <a:extLst>
              <a:ext uri="{FF2B5EF4-FFF2-40B4-BE49-F238E27FC236}">
                <a16:creationId xmlns:a16="http://schemas.microsoft.com/office/drawing/2014/main" id="{A3178C55-A1A0-AB38-5FFC-F7821DB61C4E}"/>
              </a:ext>
            </a:extLst>
          </p:cNvPr>
          <p:cNvPicPr>
            <a:picLocks noChangeAspect="1"/>
          </p:cNvPicPr>
          <p:nvPr/>
        </p:nvPicPr>
        <p:blipFill>
          <a:blip r:embed="rId3"/>
          <a:stretch>
            <a:fillRect/>
          </a:stretch>
        </p:blipFill>
        <p:spPr>
          <a:xfrm>
            <a:off x="373156" y="2135841"/>
            <a:ext cx="4781550" cy="2743200"/>
          </a:xfrm>
          <a:prstGeom prst="rect">
            <a:avLst/>
          </a:prstGeom>
        </p:spPr>
      </p:pic>
      <p:pic>
        <p:nvPicPr>
          <p:cNvPr id="4" name="Picture 3">
            <a:extLst>
              <a:ext uri="{FF2B5EF4-FFF2-40B4-BE49-F238E27FC236}">
                <a16:creationId xmlns:a16="http://schemas.microsoft.com/office/drawing/2014/main" id="{7AB2F425-D964-CF78-C5EB-B53236441F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0397" y="1029737"/>
            <a:ext cx="5108447" cy="3831336"/>
          </a:xfrm>
          <a:prstGeom prst="rect">
            <a:avLst/>
          </a:prstGeom>
        </p:spPr>
      </p:pic>
    </p:spTree>
    <p:extLst>
      <p:ext uri="{BB962C8B-B14F-4D97-AF65-F5344CB8AC3E}">
        <p14:creationId xmlns:p14="http://schemas.microsoft.com/office/powerpoint/2010/main" val="1302699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9D3C3-4CA0-5AA9-E128-554151FB8D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DE5EE4-DD66-D287-57FF-3D90436FF799}"/>
              </a:ext>
            </a:extLst>
          </p:cNvPr>
          <p:cNvSpPr>
            <a:spLocks noGrp="1"/>
          </p:cNvSpPr>
          <p:nvPr>
            <p:ph type="title"/>
          </p:nvPr>
        </p:nvSpPr>
        <p:spPr/>
        <p:txBody>
          <a:bodyPr/>
          <a:lstStyle/>
          <a:p>
            <a:r>
              <a:rPr lang="en-US" dirty="0"/>
              <a:t>2026 Annual Meeting Agenda</a:t>
            </a:r>
          </a:p>
        </p:txBody>
      </p:sp>
      <p:sp>
        <p:nvSpPr>
          <p:cNvPr id="3" name="Content Placeholder 2">
            <a:extLst>
              <a:ext uri="{FF2B5EF4-FFF2-40B4-BE49-F238E27FC236}">
                <a16:creationId xmlns:a16="http://schemas.microsoft.com/office/drawing/2014/main" id="{B3B64AE6-E73C-C7CD-8956-06456F3F52CB}"/>
              </a:ext>
            </a:extLst>
          </p:cNvPr>
          <p:cNvSpPr>
            <a:spLocks noGrp="1"/>
          </p:cNvSpPr>
          <p:nvPr>
            <p:ph idx="1"/>
          </p:nvPr>
        </p:nvSpPr>
        <p:spPr>
          <a:xfrm>
            <a:off x="613763" y="2104390"/>
            <a:ext cx="10850357" cy="3532930"/>
          </a:xfrm>
        </p:spPr>
        <p:txBody>
          <a:bodyPr/>
          <a:lstStyle/>
          <a:p>
            <a:pPr marL="514350" indent="-514350">
              <a:lnSpc>
                <a:spcPct val="150000"/>
              </a:lnSpc>
              <a:buFont typeface="+mj-lt"/>
              <a:buAutoNum type="arabicParenR"/>
            </a:pPr>
            <a:r>
              <a:rPr lang="en-US" dirty="0"/>
              <a:t>Establish Quorum</a:t>
            </a:r>
          </a:p>
          <a:p>
            <a:pPr marL="514350" indent="-514350">
              <a:lnSpc>
                <a:spcPct val="150000"/>
              </a:lnSpc>
              <a:buFont typeface="+mj-lt"/>
              <a:buAutoNum type="arabicParenR"/>
            </a:pPr>
            <a:r>
              <a:rPr lang="en-US" dirty="0"/>
              <a:t>Approve 2025 Annual Meeting Minutes </a:t>
            </a:r>
          </a:p>
          <a:p>
            <a:pPr marL="514350" indent="-514350">
              <a:lnSpc>
                <a:spcPct val="150000"/>
              </a:lnSpc>
              <a:buFont typeface="+mj-lt"/>
              <a:buAutoNum type="arabicParenR"/>
            </a:pPr>
            <a:r>
              <a:rPr lang="en-US" dirty="0"/>
              <a:t>Approve 2026 Meeting Agenda</a:t>
            </a:r>
          </a:p>
          <a:p>
            <a:pPr marL="514350" indent="-514350">
              <a:lnSpc>
                <a:spcPct val="150000"/>
              </a:lnSpc>
              <a:buFont typeface="+mj-lt"/>
              <a:buAutoNum type="arabicParenR"/>
            </a:pPr>
            <a:r>
              <a:rPr lang="en-US" dirty="0"/>
              <a:t>2025 Annual Report Overview from the Chair and Committees</a:t>
            </a:r>
          </a:p>
        </p:txBody>
      </p:sp>
    </p:spTree>
    <p:extLst>
      <p:ext uri="{BB962C8B-B14F-4D97-AF65-F5344CB8AC3E}">
        <p14:creationId xmlns:p14="http://schemas.microsoft.com/office/powerpoint/2010/main" val="357646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64590-2717-252F-FF54-C45437A2CE20}"/>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0C351F81-7C51-AF1F-26E5-60FEEAB3E886}"/>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B7585983-5966-AAF0-2862-6B2F8A34A9F8}"/>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3408308E-C00F-19AC-1E60-6DCE3FB150E1}"/>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67D17D-4D11-35F8-7479-A1642712BF00}"/>
              </a:ext>
            </a:extLst>
          </p:cNvPr>
          <p:cNvSpPr txBox="1">
            <a:spLocks/>
          </p:cNvSpPr>
          <p:nvPr/>
        </p:nvSpPr>
        <p:spPr>
          <a:xfrm>
            <a:off x="-996009" y="467111"/>
            <a:ext cx="9143999" cy="20205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dirty="0"/>
              <a:t>In-person Training- </a:t>
            </a:r>
          </a:p>
          <a:p>
            <a:r>
              <a:rPr lang="en-US" dirty="0"/>
              <a:t>California</a:t>
            </a:r>
          </a:p>
        </p:txBody>
      </p:sp>
      <p:pic>
        <p:nvPicPr>
          <p:cNvPr id="4" name="Picture 3">
            <a:extLst>
              <a:ext uri="{FF2B5EF4-FFF2-40B4-BE49-F238E27FC236}">
                <a16:creationId xmlns:a16="http://schemas.microsoft.com/office/drawing/2014/main" id="{DC673F36-09D2-2AD8-3024-AC720B46D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08086" y="1207729"/>
            <a:ext cx="5877339" cy="4408004"/>
          </a:xfrm>
          <a:prstGeom prst="rect">
            <a:avLst/>
          </a:prstGeom>
        </p:spPr>
      </p:pic>
      <p:pic>
        <p:nvPicPr>
          <p:cNvPr id="7" name="Picture 6">
            <a:extLst>
              <a:ext uri="{FF2B5EF4-FFF2-40B4-BE49-F238E27FC236}">
                <a16:creationId xmlns:a16="http://schemas.microsoft.com/office/drawing/2014/main" id="{70C26732-0F83-290C-A041-63B075B71B93}"/>
              </a:ext>
            </a:extLst>
          </p:cNvPr>
          <p:cNvPicPr>
            <a:picLocks noChangeAspect="1"/>
          </p:cNvPicPr>
          <p:nvPr/>
        </p:nvPicPr>
        <p:blipFill>
          <a:blip r:embed="rId4">
            <a:extLst>
              <a:ext uri="{28A0092B-C50C-407E-A947-70E740481C1C}">
                <a14:useLocalDpi xmlns:a14="http://schemas.microsoft.com/office/drawing/2010/main" val="0"/>
              </a:ext>
            </a:extLst>
          </a:blip>
          <a:srcRect l="6875" t="23768" r="20000" b="13043"/>
          <a:stretch>
            <a:fillRect/>
          </a:stretch>
        </p:blipFill>
        <p:spPr>
          <a:xfrm>
            <a:off x="0" y="2487707"/>
            <a:ext cx="6805737" cy="4410704"/>
          </a:xfrm>
          <a:prstGeom prst="rect">
            <a:avLst/>
          </a:prstGeom>
        </p:spPr>
      </p:pic>
    </p:spTree>
    <p:extLst>
      <p:ext uri="{BB962C8B-B14F-4D97-AF65-F5344CB8AC3E}">
        <p14:creationId xmlns:p14="http://schemas.microsoft.com/office/powerpoint/2010/main" val="2267074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FEB6E01D-D13D-251C-F317-333360217693}"/>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84909EE0-517D-83A7-247A-03A06A38B13F}"/>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lide Number Placeholder 5">
            <a:extLst>
              <a:ext uri="{FF2B5EF4-FFF2-40B4-BE49-F238E27FC236}">
                <a16:creationId xmlns:a16="http://schemas.microsoft.com/office/drawing/2014/main" id="{5F12A8E5-07E2-D17A-5DB6-2D1ECF0A7137}"/>
              </a:ext>
            </a:extLst>
          </p:cNvPr>
          <p:cNvSpPr>
            <a:spLocks noGrp="1"/>
          </p:cNvSpPr>
          <p:nvPr>
            <p:ph type="sldNum" sz="quarter" idx="12"/>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8DB0D25E-B4F6-468C-4DDB-2690291471C6}"/>
              </a:ext>
            </a:extLst>
          </p:cNvPr>
          <p:cNvSpPr>
            <a:spLocks noGrp="1"/>
          </p:cNvSpPr>
          <p:nvPr>
            <p:ph type="ftr" sz="quarter" idx="4294967295"/>
          </p:nvPr>
        </p:nvSpPr>
        <p:spPr>
          <a:xfrm>
            <a:off x="0" y="6497638"/>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2" name="Title 1">
            <a:extLst>
              <a:ext uri="{FF2B5EF4-FFF2-40B4-BE49-F238E27FC236}">
                <a16:creationId xmlns:a16="http://schemas.microsoft.com/office/drawing/2014/main" id="{9C4102CE-2563-17FB-4FC3-DD996DE0F461}"/>
              </a:ext>
            </a:extLst>
          </p:cNvPr>
          <p:cNvSpPr txBox="1">
            <a:spLocks/>
          </p:cNvSpPr>
          <p:nvPr/>
        </p:nvSpPr>
        <p:spPr>
          <a:xfrm>
            <a:off x="1527360" y="539900"/>
            <a:ext cx="8270247" cy="103187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dirty="0"/>
              <a:t>Advanced Training - Korea</a:t>
            </a:r>
          </a:p>
        </p:txBody>
      </p:sp>
      <p:pic>
        <p:nvPicPr>
          <p:cNvPr id="4" name="Picture 3" descr="A group of people posing for a photo&#10;&#10;AI-generated content may be incorrect.">
            <a:extLst>
              <a:ext uri="{FF2B5EF4-FFF2-40B4-BE49-F238E27FC236}">
                <a16:creationId xmlns:a16="http://schemas.microsoft.com/office/drawing/2014/main" id="{C8ACDA9E-F8B8-D1D7-F509-CACFFD3191F0}"/>
              </a:ext>
            </a:extLst>
          </p:cNvPr>
          <p:cNvPicPr>
            <a:picLocks noChangeAspect="1"/>
          </p:cNvPicPr>
          <p:nvPr/>
        </p:nvPicPr>
        <p:blipFill>
          <a:blip r:embed="rId4"/>
          <a:srcRect l="3186" t="29412" r="9926" b="-145"/>
          <a:stretch>
            <a:fillRect/>
          </a:stretch>
        </p:blipFill>
        <p:spPr>
          <a:xfrm>
            <a:off x="1893794" y="1568824"/>
            <a:ext cx="7687250" cy="4657097"/>
          </a:xfrm>
          <a:prstGeom prst="rect">
            <a:avLst/>
          </a:prstGeom>
        </p:spPr>
      </p:pic>
      <p:sp>
        <p:nvSpPr>
          <p:cNvPr id="9" name="Arrow: Right 8">
            <a:extLst>
              <a:ext uri="{FF2B5EF4-FFF2-40B4-BE49-F238E27FC236}">
                <a16:creationId xmlns:a16="http://schemas.microsoft.com/office/drawing/2014/main" id="{7B190E0A-A3E9-F70C-1A12-166BA0C5A3DC}"/>
              </a:ext>
            </a:extLst>
          </p:cNvPr>
          <p:cNvSpPr/>
          <p:nvPr/>
        </p:nvSpPr>
        <p:spPr>
          <a:xfrm rot="12014764">
            <a:off x="7039886" y="5757127"/>
            <a:ext cx="664897" cy="23102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8338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51DC475F-55F5-FDC9-00DF-C16FF12DB864}"/>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C2EE1091-6000-280D-EB35-7359ED7C81AC}"/>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lide Number Placeholder 5">
            <a:extLst>
              <a:ext uri="{FF2B5EF4-FFF2-40B4-BE49-F238E27FC236}">
                <a16:creationId xmlns:a16="http://schemas.microsoft.com/office/drawing/2014/main" id="{FEEAE90F-60B5-CC65-40F0-2D27BF1420B1}"/>
              </a:ext>
            </a:extLst>
          </p:cNvPr>
          <p:cNvSpPr>
            <a:spLocks noGrp="1"/>
          </p:cNvSpPr>
          <p:nvPr>
            <p:ph type="sldNum" sz="quarter" idx="12"/>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72BB23D0-C733-E3A7-A52F-EE9E05F3655F}"/>
              </a:ext>
            </a:extLst>
          </p:cNvPr>
          <p:cNvSpPr>
            <a:spLocks noGrp="1"/>
          </p:cNvSpPr>
          <p:nvPr>
            <p:ph type="ftr" sz="quarter" idx="4294967295"/>
          </p:nvPr>
        </p:nvSpPr>
        <p:spPr>
          <a:xfrm>
            <a:off x="0" y="6497638"/>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2" name="Title 1">
            <a:extLst>
              <a:ext uri="{FF2B5EF4-FFF2-40B4-BE49-F238E27FC236}">
                <a16:creationId xmlns:a16="http://schemas.microsoft.com/office/drawing/2014/main" id="{4A4C803D-CB6F-75EA-F22E-4E1F21EEB592}"/>
              </a:ext>
            </a:extLst>
          </p:cNvPr>
          <p:cNvSpPr txBox="1">
            <a:spLocks/>
          </p:cNvSpPr>
          <p:nvPr/>
        </p:nvSpPr>
        <p:spPr>
          <a:xfrm>
            <a:off x="541243" y="192517"/>
            <a:ext cx="8270247" cy="15473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dirty="0"/>
              <a:t>Advanced Training - MT</a:t>
            </a:r>
          </a:p>
        </p:txBody>
      </p:sp>
      <p:pic>
        <p:nvPicPr>
          <p:cNvPr id="4" name="Picture 3">
            <a:extLst>
              <a:ext uri="{FF2B5EF4-FFF2-40B4-BE49-F238E27FC236}">
                <a16:creationId xmlns:a16="http://schemas.microsoft.com/office/drawing/2014/main" id="{3353AF41-AA4C-0C41-F6C2-FD6425696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839940" y="2086170"/>
            <a:ext cx="4751072" cy="3563304"/>
          </a:xfrm>
          <a:prstGeom prst="rect">
            <a:avLst/>
          </a:prstGeom>
        </p:spPr>
      </p:pic>
      <p:pic>
        <p:nvPicPr>
          <p:cNvPr id="6" name="Picture 5">
            <a:extLst>
              <a:ext uri="{FF2B5EF4-FFF2-40B4-BE49-F238E27FC236}">
                <a16:creationId xmlns:a16="http://schemas.microsoft.com/office/drawing/2014/main" id="{04D68880-F5F7-C593-42B7-2857BCFF7D61}"/>
              </a:ext>
            </a:extLst>
          </p:cNvPr>
          <p:cNvPicPr>
            <a:picLocks noChangeAspect="1"/>
          </p:cNvPicPr>
          <p:nvPr/>
        </p:nvPicPr>
        <p:blipFill>
          <a:blip r:embed="rId5">
            <a:extLst>
              <a:ext uri="{28A0092B-C50C-407E-A947-70E740481C1C}">
                <a14:useLocalDpi xmlns:a14="http://schemas.microsoft.com/office/drawing/2010/main" val="0"/>
              </a:ext>
            </a:extLst>
          </a:blip>
          <a:srcRect l="3248"/>
          <a:stretch>
            <a:fillRect/>
          </a:stretch>
        </p:blipFill>
        <p:spPr>
          <a:xfrm>
            <a:off x="194872" y="1982481"/>
            <a:ext cx="4846602" cy="3756991"/>
          </a:xfrm>
          <a:prstGeom prst="rect">
            <a:avLst/>
          </a:prstGeom>
        </p:spPr>
      </p:pic>
      <p:pic>
        <p:nvPicPr>
          <p:cNvPr id="8" name="Picture 7">
            <a:extLst>
              <a:ext uri="{FF2B5EF4-FFF2-40B4-BE49-F238E27FC236}">
                <a16:creationId xmlns:a16="http://schemas.microsoft.com/office/drawing/2014/main" id="{8681C0D9-FB20-FB3B-1C4F-10053B8BC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716890" y="2763529"/>
            <a:ext cx="4041515" cy="3031136"/>
          </a:xfrm>
          <a:prstGeom prst="rect">
            <a:avLst/>
          </a:prstGeom>
        </p:spPr>
      </p:pic>
    </p:spTree>
    <p:extLst>
      <p:ext uri="{BB962C8B-B14F-4D97-AF65-F5344CB8AC3E}">
        <p14:creationId xmlns:p14="http://schemas.microsoft.com/office/powerpoint/2010/main" val="371281157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E14BA-AE67-D234-E5EF-C1C4A00C5115}"/>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AEAA85B0-D20B-A7D1-724A-28D19480F234}"/>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8278659A-B33A-A8F4-1AF3-813112E4494E}"/>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5D95E0B3-8B2B-776A-31F7-5922C846D374}"/>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pic>
        <p:nvPicPr>
          <p:cNvPr id="4" name="Picture 3" descr="A person with a beard smiling&#10;&#10;AI-generated content may be incorrect.">
            <a:extLst>
              <a:ext uri="{FF2B5EF4-FFF2-40B4-BE49-F238E27FC236}">
                <a16:creationId xmlns:a16="http://schemas.microsoft.com/office/drawing/2014/main" id="{EC2577C2-7124-1A7A-7200-ACFA079B5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0445" y="1117465"/>
            <a:ext cx="2372506" cy="3420822"/>
          </a:xfrm>
          <a:prstGeom prst="rect">
            <a:avLst/>
          </a:prstGeom>
          <a:ln>
            <a:noFill/>
          </a:ln>
        </p:spPr>
      </p:pic>
      <p:pic>
        <p:nvPicPr>
          <p:cNvPr id="5" name="Picture 4">
            <a:extLst>
              <a:ext uri="{FF2B5EF4-FFF2-40B4-BE49-F238E27FC236}">
                <a16:creationId xmlns:a16="http://schemas.microsoft.com/office/drawing/2014/main" id="{EF5A0E34-FE5D-B613-7F69-F468D6ABA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9270" y="505052"/>
            <a:ext cx="4173648" cy="5506004"/>
          </a:xfrm>
          <a:prstGeom prst="rect">
            <a:avLst/>
          </a:prstGeom>
        </p:spPr>
      </p:pic>
      <p:sp>
        <p:nvSpPr>
          <p:cNvPr id="8" name="TextBox 7">
            <a:extLst>
              <a:ext uri="{FF2B5EF4-FFF2-40B4-BE49-F238E27FC236}">
                <a16:creationId xmlns:a16="http://schemas.microsoft.com/office/drawing/2014/main" id="{A5D92106-76F1-34D1-DD7A-C3158610B5A9}"/>
              </a:ext>
            </a:extLst>
          </p:cNvPr>
          <p:cNvSpPr txBox="1"/>
          <p:nvPr/>
        </p:nvSpPr>
        <p:spPr>
          <a:xfrm>
            <a:off x="502920" y="4865816"/>
            <a:ext cx="6442375" cy="1631216"/>
          </a:xfrm>
          <a:prstGeom prst="rect">
            <a:avLst/>
          </a:prstGeom>
          <a:noFill/>
        </p:spPr>
        <p:txBody>
          <a:bodyPr wrap="square">
            <a:spAutoFit/>
          </a:bodyPr>
          <a:lstStyle/>
          <a:p>
            <a:r>
              <a:rPr lang="en-US" sz="6000" baseline="30000" dirty="0">
                <a:solidFill>
                  <a:srgbClr val="0070C0"/>
                </a:solidFill>
              </a:rPr>
              <a:t>The first Durst Processing Apprenticeship Award</a:t>
            </a:r>
            <a:endParaRPr lang="en-US" sz="6000" dirty="0"/>
          </a:p>
        </p:txBody>
      </p:sp>
    </p:spTree>
    <p:extLst>
      <p:ext uri="{BB962C8B-B14F-4D97-AF65-F5344CB8AC3E}">
        <p14:creationId xmlns:p14="http://schemas.microsoft.com/office/powerpoint/2010/main" val="170331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32A17-53D0-F177-A6AC-860F09653B35}"/>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D551A3B4-B93E-7B04-E34A-FFCA77486511}"/>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2DB12667-7ECA-57D6-DD31-D79A947C7FB8}"/>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487AE06B-C27F-15F1-6780-F07E9ACD1D5F}"/>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FF071D3-FA8A-EEF7-B805-A6C483A2F0B9}"/>
              </a:ext>
            </a:extLst>
          </p:cNvPr>
          <p:cNvPicPr>
            <a:picLocks noChangeAspect="1"/>
          </p:cNvPicPr>
          <p:nvPr/>
        </p:nvPicPr>
        <p:blipFill>
          <a:blip r:embed="rId3">
            <a:extLst>
              <a:ext uri="{28A0092B-C50C-407E-A947-70E740481C1C}">
                <a14:useLocalDpi xmlns:a14="http://schemas.microsoft.com/office/drawing/2010/main" val="0"/>
              </a:ext>
            </a:extLst>
          </a:blip>
          <a:srcRect l="4822" r="5147"/>
          <a:stretch>
            <a:fillRect/>
          </a:stretch>
        </p:blipFill>
        <p:spPr>
          <a:xfrm>
            <a:off x="4714490" y="2057208"/>
            <a:ext cx="2753110" cy="2743583"/>
          </a:xfrm>
          <a:prstGeom prst="rect">
            <a:avLst/>
          </a:prstGeom>
          <a:ln>
            <a:solidFill>
              <a:schemeClr val="tx1"/>
            </a:solidFill>
          </a:ln>
        </p:spPr>
      </p:pic>
      <p:pic>
        <p:nvPicPr>
          <p:cNvPr id="5" name="Picture 4">
            <a:extLst>
              <a:ext uri="{FF2B5EF4-FFF2-40B4-BE49-F238E27FC236}">
                <a16:creationId xmlns:a16="http://schemas.microsoft.com/office/drawing/2014/main" id="{81D6B805-1AEE-CF23-8F69-401F996E9A10}"/>
              </a:ext>
            </a:extLst>
          </p:cNvPr>
          <p:cNvPicPr>
            <a:picLocks noChangeAspect="1"/>
          </p:cNvPicPr>
          <p:nvPr/>
        </p:nvPicPr>
        <p:blipFill>
          <a:blip r:embed="rId4">
            <a:extLst>
              <a:ext uri="{28A0092B-C50C-407E-A947-70E740481C1C}">
                <a14:useLocalDpi xmlns:a14="http://schemas.microsoft.com/office/drawing/2010/main" val="0"/>
              </a:ext>
            </a:extLst>
          </a:blip>
          <a:srcRect l="4700" r="5294"/>
          <a:stretch>
            <a:fillRect/>
          </a:stretch>
        </p:blipFill>
        <p:spPr>
          <a:xfrm>
            <a:off x="8737248" y="2123892"/>
            <a:ext cx="2520155" cy="2654654"/>
          </a:xfrm>
          <a:prstGeom prst="rect">
            <a:avLst/>
          </a:prstGeom>
          <a:ln>
            <a:solidFill>
              <a:schemeClr val="tx1"/>
            </a:solidFill>
          </a:ln>
        </p:spPr>
      </p:pic>
      <p:pic>
        <p:nvPicPr>
          <p:cNvPr id="7" name="Picture 6">
            <a:extLst>
              <a:ext uri="{FF2B5EF4-FFF2-40B4-BE49-F238E27FC236}">
                <a16:creationId xmlns:a16="http://schemas.microsoft.com/office/drawing/2014/main" id="{BE76892C-F67D-163F-B1F9-FC59F3C65000}"/>
              </a:ext>
            </a:extLst>
          </p:cNvPr>
          <p:cNvPicPr>
            <a:picLocks noChangeAspect="1"/>
          </p:cNvPicPr>
          <p:nvPr/>
        </p:nvPicPr>
        <p:blipFill>
          <a:blip r:embed="rId5">
            <a:extLst>
              <a:ext uri="{28A0092B-C50C-407E-A947-70E740481C1C}">
                <a14:useLocalDpi xmlns:a14="http://schemas.microsoft.com/office/drawing/2010/main" val="0"/>
              </a:ext>
            </a:extLst>
          </a:blip>
          <a:srcRect t="10591" b="5983"/>
          <a:stretch>
            <a:fillRect/>
          </a:stretch>
        </p:blipFill>
        <p:spPr>
          <a:xfrm>
            <a:off x="978987" y="2057208"/>
            <a:ext cx="2465854" cy="2743583"/>
          </a:xfrm>
          <a:prstGeom prst="rect">
            <a:avLst/>
          </a:prstGeom>
          <a:ln>
            <a:solidFill>
              <a:schemeClr val="tx1"/>
            </a:solidFill>
          </a:ln>
        </p:spPr>
      </p:pic>
      <p:sp>
        <p:nvSpPr>
          <p:cNvPr id="8" name="TextBox 7">
            <a:extLst>
              <a:ext uri="{FF2B5EF4-FFF2-40B4-BE49-F238E27FC236}">
                <a16:creationId xmlns:a16="http://schemas.microsoft.com/office/drawing/2014/main" id="{D2284A98-A7E6-3438-6CFA-20F00BD75D88}"/>
              </a:ext>
            </a:extLst>
          </p:cNvPr>
          <p:cNvSpPr txBox="1"/>
          <p:nvPr/>
        </p:nvSpPr>
        <p:spPr>
          <a:xfrm>
            <a:off x="1143000" y="5212549"/>
            <a:ext cx="2301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Rutherford Award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Moetaz</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Mahdy, Egypt</a:t>
            </a:r>
          </a:p>
        </p:txBody>
      </p:sp>
      <p:sp>
        <p:nvSpPr>
          <p:cNvPr id="9" name="TextBox 8">
            <a:extLst>
              <a:ext uri="{FF2B5EF4-FFF2-40B4-BE49-F238E27FC236}">
                <a16:creationId xmlns:a16="http://schemas.microsoft.com/office/drawing/2014/main" id="{44663FF1-17E7-2F44-D406-C86F68039198}"/>
              </a:ext>
            </a:extLst>
          </p:cNvPr>
          <p:cNvSpPr txBox="1"/>
          <p:nvPr/>
        </p:nvSpPr>
        <p:spPr>
          <a:xfrm>
            <a:off x="4389664" y="5222063"/>
            <a:ext cx="35677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Organic Community Initiative Award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Ricardo Tapia, Mexico</a:t>
            </a:r>
          </a:p>
        </p:txBody>
      </p:sp>
      <p:sp>
        <p:nvSpPr>
          <p:cNvPr id="10" name="TextBox 9">
            <a:extLst>
              <a:ext uri="{FF2B5EF4-FFF2-40B4-BE49-F238E27FC236}">
                <a16:creationId xmlns:a16="http://schemas.microsoft.com/office/drawing/2014/main" id="{F1923FE9-2686-B7BD-E96E-3FE9C07EF108}"/>
              </a:ext>
            </a:extLst>
          </p:cNvPr>
          <p:cNvSpPr txBox="1"/>
          <p:nvPr/>
        </p:nvSpPr>
        <p:spPr>
          <a:xfrm>
            <a:off x="8605644" y="5257969"/>
            <a:ext cx="28371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Reynaldo De la Rosa Award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Mexico</a:t>
            </a:r>
          </a:p>
        </p:txBody>
      </p:sp>
      <p:sp>
        <p:nvSpPr>
          <p:cNvPr id="11" name="TextBox 10">
            <a:extLst>
              <a:ext uri="{FF2B5EF4-FFF2-40B4-BE49-F238E27FC236}">
                <a16:creationId xmlns:a16="http://schemas.microsoft.com/office/drawing/2014/main" id="{4B23A568-6ACF-C930-3135-285D4FEDE561}"/>
              </a:ext>
            </a:extLst>
          </p:cNvPr>
          <p:cNvSpPr txBox="1"/>
          <p:nvPr/>
        </p:nvSpPr>
        <p:spPr>
          <a:xfrm>
            <a:off x="3863971" y="707477"/>
            <a:ext cx="5067862"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900"/>
                </a:solidFill>
                <a:effectLst/>
                <a:uLnTx/>
                <a:uFillTx/>
                <a:latin typeface="Calibri" panose="020F0502020204030204"/>
                <a:ea typeface="+mn-ea"/>
                <a:cs typeface="+mn-cs"/>
              </a:rPr>
              <a:t>Career Development Awards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aka Scholarship Awards</a:t>
            </a:r>
          </a:p>
        </p:txBody>
      </p:sp>
    </p:spTree>
    <p:extLst>
      <p:ext uri="{BB962C8B-B14F-4D97-AF65-F5344CB8AC3E}">
        <p14:creationId xmlns:p14="http://schemas.microsoft.com/office/powerpoint/2010/main" val="729037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8C767-6762-B3BC-1000-EEAC9F5ADEC7}"/>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A25BD44B-D5DD-BE40-72B3-DDC4036CD306}"/>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5D361469-F7C8-DA60-7579-D871B1257447}"/>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871445BA-D1AC-597A-E0C9-C5878F4B04AA}"/>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pic>
        <p:nvPicPr>
          <p:cNvPr id="3" name="Picture 2" descr="A group of women with their headshots&#10;&#10;AI-generated content may be incorrect.">
            <a:extLst>
              <a:ext uri="{FF2B5EF4-FFF2-40B4-BE49-F238E27FC236}">
                <a16:creationId xmlns:a16="http://schemas.microsoft.com/office/drawing/2014/main" id="{DF5E3710-BF54-7A33-CC8A-D9DA338E2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792" y="792480"/>
            <a:ext cx="7939060" cy="5417241"/>
          </a:xfrm>
          <a:prstGeom prst="rect">
            <a:avLst/>
          </a:prstGeom>
        </p:spPr>
      </p:pic>
      <p:sp>
        <p:nvSpPr>
          <p:cNvPr id="4" name="Rectangle 3">
            <a:extLst>
              <a:ext uri="{FF2B5EF4-FFF2-40B4-BE49-F238E27FC236}">
                <a16:creationId xmlns:a16="http://schemas.microsoft.com/office/drawing/2014/main" id="{DDB67EF2-8062-D7D5-21E5-010C3B076078}"/>
              </a:ext>
            </a:extLst>
          </p:cNvPr>
          <p:cNvSpPr/>
          <p:nvPr/>
        </p:nvSpPr>
        <p:spPr>
          <a:xfrm>
            <a:off x="6795654" y="5728854"/>
            <a:ext cx="1226127" cy="28401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9B6B31E-1D8E-ADD5-D941-3393EC7F7160}"/>
              </a:ext>
            </a:extLst>
          </p:cNvPr>
          <p:cNvSpPr txBox="1"/>
          <p:nvPr/>
        </p:nvSpPr>
        <p:spPr>
          <a:xfrm>
            <a:off x="6782664" y="5738848"/>
            <a:ext cx="1210543" cy="276999"/>
          </a:xfrm>
          <a:prstGeom prst="rect">
            <a:avLst/>
          </a:prstGeom>
          <a:noFill/>
          <a:ln>
            <a:noFill/>
          </a:ln>
        </p:spPr>
        <p:txBody>
          <a:bodyPr wrap="square" rtlCol="0">
            <a:spAutoFit/>
          </a:bodyPr>
          <a:lstStyle/>
          <a:p>
            <a:r>
              <a:rPr lang="en-US" sz="1200" dirty="0">
                <a:latin typeface="Raleway SemiBold" pitchFamily="2" charset="0"/>
              </a:rPr>
              <a:t>Cecilia</a:t>
            </a:r>
            <a:r>
              <a:rPr lang="en-US" sz="1200" b="1" dirty="0">
                <a:latin typeface="Raleway SemiBold" pitchFamily="2" charset="0"/>
              </a:rPr>
              <a:t> </a:t>
            </a:r>
            <a:r>
              <a:rPr lang="en-US" sz="1200" dirty="0">
                <a:latin typeface="Raleway SemiBold" pitchFamily="2" charset="0"/>
              </a:rPr>
              <a:t>Earley</a:t>
            </a:r>
          </a:p>
        </p:txBody>
      </p:sp>
    </p:spTree>
    <p:extLst>
      <p:ext uri="{BB962C8B-B14F-4D97-AF65-F5344CB8AC3E}">
        <p14:creationId xmlns:p14="http://schemas.microsoft.com/office/powerpoint/2010/main" val="226144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87BDD-E7A9-8921-2407-6D0C52268E4E}"/>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A4EA946D-83AC-0E62-D33B-FE1C2EABA036}"/>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26E2B010-6D55-F78C-93D5-7523612C8E18}"/>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99B4CB28-0AFE-65CF-9FDB-BD6002F5D84C}"/>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A4E00ED-F74F-6166-5382-66BC5BBA8074}"/>
              </a:ext>
            </a:extLst>
          </p:cNvPr>
          <p:cNvSpPr txBox="1"/>
          <p:nvPr/>
        </p:nvSpPr>
        <p:spPr>
          <a:xfrm>
            <a:off x="728714" y="1629459"/>
            <a:ext cx="4898571" cy="1384995"/>
          </a:xfrm>
          <a:prstGeom prst="rect">
            <a:avLst/>
          </a:prstGeom>
          <a:noFill/>
        </p:spPr>
        <p:txBody>
          <a:bodyPr wrap="square" rtlCol="0">
            <a:spAutoFit/>
          </a:bodyPr>
          <a:lstStyle/>
          <a:p>
            <a:r>
              <a:rPr lang="en-US" sz="2800" dirty="0">
                <a:solidFill>
                  <a:srgbClr val="0070C0"/>
                </a:solidFill>
              </a:rPr>
              <a:t>We are grateful to be able to partner with so many longtime great organizations in organic!</a:t>
            </a:r>
          </a:p>
        </p:txBody>
      </p:sp>
      <p:sp>
        <p:nvSpPr>
          <p:cNvPr id="2" name="Title 1">
            <a:extLst>
              <a:ext uri="{FF2B5EF4-FFF2-40B4-BE49-F238E27FC236}">
                <a16:creationId xmlns:a16="http://schemas.microsoft.com/office/drawing/2014/main" id="{42D284A7-1E93-660F-3B95-BF48E9E73EF4}"/>
              </a:ext>
            </a:extLst>
          </p:cNvPr>
          <p:cNvSpPr txBox="1">
            <a:spLocks/>
          </p:cNvSpPr>
          <p:nvPr/>
        </p:nvSpPr>
        <p:spPr>
          <a:xfrm>
            <a:off x="354415" y="762567"/>
            <a:ext cx="5758645" cy="637608"/>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dirty="0"/>
              <a:t>In appreciation to our Partners!</a:t>
            </a:r>
          </a:p>
        </p:txBody>
      </p:sp>
      <p:sp>
        <p:nvSpPr>
          <p:cNvPr id="5" name="TextBox 4">
            <a:extLst>
              <a:ext uri="{FF2B5EF4-FFF2-40B4-BE49-F238E27FC236}">
                <a16:creationId xmlns:a16="http://schemas.microsoft.com/office/drawing/2014/main" id="{52970F2B-019B-A8BB-6615-FAAFFD775692}"/>
              </a:ext>
            </a:extLst>
          </p:cNvPr>
          <p:cNvSpPr txBox="1"/>
          <p:nvPr/>
        </p:nvSpPr>
        <p:spPr>
          <a:xfrm>
            <a:off x="728714" y="4259045"/>
            <a:ext cx="5433468" cy="1938992"/>
          </a:xfrm>
          <a:prstGeom prst="rect">
            <a:avLst/>
          </a:prstGeom>
          <a:noFill/>
        </p:spPr>
        <p:txBody>
          <a:bodyPr wrap="square" rtlCol="0">
            <a:spAutoFit/>
          </a:bodyPr>
          <a:lstStyle/>
          <a:p>
            <a:r>
              <a:rPr lang="en-US" sz="2400" dirty="0"/>
              <a:t>IOIA wrote a draft Mentorship Guide for ACA which will be co-branded, also helped promote and support an ACA Fellowship Program for new inspectors, funded by Southwest TOPP. </a:t>
            </a:r>
          </a:p>
        </p:txBody>
      </p:sp>
      <p:pic>
        <p:nvPicPr>
          <p:cNvPr id="6" name="Picture 5" descr="A logo for a company&#10;&#10;AI-generated content may be incorrect.">
            <a:extLst>
              <a:ext uri="{FF2B5EF4-FFF2-40B4-BE49-F238E27FC236}">
                <a16:creationId xmlns:a16="http://schemas.microsoft.com/office/drawing/2014/main" id="{13CA4E47-4C5C-3FB6-73C9-864259BF06C8}"/>
              </a:ext>
            </a:extLst>
          </p:cNvPr>
          <p:cNvPicPr>
            <a:picLocks noChangeAspect="1"/>
          </p:cNvPicPr>
          <p:nvPr/>
        </p:nvPicPr>
        <p:blipFill>
          <a:blip r:embed="rId3"/>
          <a:stretch>
            <a:fillRect/>
          </a:stretch>
        </p:blipFill>
        <p:spPr>
          <a:xfrm>
            <a:off x="8305800" y="600075"/>
            <a:ext cx="2390775" cy="1200150"/>
          </a:xfrm>
          <a:prstGeom prst="rect">
            <a:avLst/>
          </a:prstGeom>
        </p:spPr>
      </p:pic>
      <p:pic>
        <p:nvPicPr>
          <p:cNvPr id="7" name="Picture 6" descr="A green text on a white background&#10;&#10;AI-generated content may be incorrect.">
            <a:extLst>
              <a:ext uri="{FF2B5EF4-FFF2-40B4-BE49-F238E27FC236}">
                <a16:creationId xmlns:a16="http://schemas.microsoft.com/office/drawing/2014/main" id="{AD96AA2C-C379-A554-9041-31D922C39CC1}"/>
              </a:ext>
            </a:extLst>
          </p:cNvPr>
          <p:cNvPicPr>
            <a:picLocks noChangeAspect="1"/>
          </p:cNvPicPr>
          <p:nvPr/>
        </p:nvPicPr>
        <p:blipFill>
          <a:blip r:embed="rId4"/>
          <a:stretch>
            <a:fillRect/>
          </a:stretch>
        </p:blipFill>
        <p:spPr>
          <a:xfrm>
            <a:off x="10591800" y="690563"/>
            <a:ext cx="1409700" cy="1066800"/>
          </a:xfrm>
          <a:prstGeom prst="rect">
            <a:avLst/>
          </a:prstGeom>
        </p:spPr>
      </p:pic>
      <p:pic>
        <p:nvPicPr>
          <p:cNvPr id="8" name="Picture 7" descr="A green and white logo&#10;&#10;AI-generated content may be incorrect.">
            <a:extLst>
              <a:ext uri="{FF2B5EF4-FFF2-40B4-BE49-F238E27FC236}">
                <a16:creationId xmlns:a16="http://schemas.microsoft.com/office/drawing/2014/main" id="{3DA8FDF3-64BB-DC7F-72E9-7288D2CFD72E}"/>
              </a:ext>
            </a:extLst>
          </p:cNvPr>
          <p:cNvPicPr>
            <a:picLocks noChangeAspect="1"/>
          </p:cNvPicPr>
          <p:nvPr/>
        </p:nvPicPr>
        <p:blipFill>
          <a:blip r:embed="rId5"/>
          <a:stretch>
            <a:fillRect/>
          </a:stretch>
        </p:blipFill>
        <p:spPr>
          <a:xfrm>
            <a:off x="6572250" y="766763"/>
            <a:ext cx="1657350" cy="809625"/>
          </a:xfrm>
          <a:prstGeom prst="rect">
            <a:avLst/>
          </a:prstGeom>
        </p:spPr>
      </p:pic>
      <p:pic>
        <p:nvPicPr>
          <p:cNvPr id="10" name="Picture 9" descr="A green and brown logo&#10;&#10;AI-generated content may be incorrect.">
            <a:extLst>
              <a:ext uri="{FF2B5EF4-FFF2-40B4-BE49-F238E27FC236}">
                <a16:creationId xmlns:a16="http://schemas.microsoft.com/office/drawing/2014/main" id="{8C7043B1-D197-3C9C-CFFD-A29EA820DA0C}"/>
              </a:ext>
            </a:extLst>
          </p:cNvPr>
          <p:cNvPicPr>
            <a:picLocks noChangeAspect="1"/>
          </p:cNvPicPr>
          <p:nvPr/>
        </p:nvPicPr>
        <p:blipFill>
          <a:blip r:embed="rId6"/>
          <a:stretch>
            <a:fillRect/>
          </a:stretch>
        </p:blipFill>
        <p:spPr>
          <a:xfrm>
            <a:off x="6148388" y="1762125"/>
            <a:ext cx="2209800" cy="1009650"/>
          </a:xfrm>
          <a:prstGeom prst="rect">
            <a:avLst/>
          </a:prstGeom>
        </p:spPr>
      </p:pic>
      <p:pic>
        <p:nvPicPr>
          <p:cNvPr id="12" name="Picture 11" descr="A green circle with white text&#10;&#10;AI-generated content may be incorrect.">
            <a:extLst>
              <a:ext uri="{FF2B5EF4-FFF2-40B4-BE49-F238E27FC236}">
                <a16:creationId xmlns:a16="http://schemas.microsoft.com/office/drawing/2014/main" id="{875689BC-CC6F-62E7-75CE-DDEEED35143D}"/>
              </a:ext>
            </a:extLst>
          </p:cNvPr>
          <p:cNvPicPr>
            <a:picLocks noChangeAspect="1"/>
          </p:cNvPicPr>
          <p:nvPr/>
        </p:nvPicPr>
        <p:blipFill>
          <a:blip r:embed="rId7"/>
          <a:stretch>
            <a:fillRect/>
          </a:stretch>
        </p:blipFill>
        <p:spPr>
          <a:xfrm>
            <a:off x="10120313" y="1914525"/>
            <a:ext cx="1914525" cy="1085850"/>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B7FFE84E-18BE-B31D-3C1E-BCC88C7446E3}"/>
              </a:ext>
            </a:extLst>
          </p:cNvPr>
          <p:cNvPicPr>
            <a:picLocks noChangeAspect="1"/>
          </p:cNvPicPr>
          <p:nvPr/>
        </p:nvPicPr>
        <p:blipFill>
          <a:blip r:embed="rId8"/>
          <a:stretch>
            <a:fillRect/>
          </a:stretch>
        </p:blipFill>
        <p:spPr>
          <a:xfrm>
            <a:off x="9358313" y="3095625"/>
            <a:ext cx="2486025" cy="723900"/>
          </a:xfrm>
          <a:prstGeom prst="rect">
            <a:avLst/>
          </a:prstGeom>
        </p:spPr>
      </p:pic>
      <p:pic>
        <p:nvPicPr>
          <p:cNvPr id="19" name="Picture 18" descr="A close up of a sign&#10;&#10;AI-generated content may be incorrect.">
            <a:extLst>
              <a:ext uri="{FF2B5EF4-FFF2-40B4-BE49-F238E27FC236}">
                <a16:creationId xmlns:a16="http://schemas.microsoft.com/office/drawing/2014/main" id="{1C8E4603-9E00-8608-72DF-74A2401F8509}"/>
              </a:ext>
            </a:extLst>
          </p:cNvPr>
          <p:cNvPicPr>
            <a:picLocks noChangeAspect="1"/>
          </p:cNvPicPr>
          <p:nvPr/>
        </p:nvPicPr>
        <p:blipFill>
          <a:blip r:embed="rId9"/>
          <a:stretch>
            <a:fillRect/>
          </a:stretch>
        </p:blipFill>
        <p:spPr>
          <a:xfrm>
            <a:off x="6819900" y="5519738"/>
            <a:ext cx="4752975" cy="704850"/>
          </a:xfrm>
          <a:prstGeom prst="rect">
            <a:avLst/>
          </a:prstGeom>
        </p:spPr>
      </p:pic>
      <p:pic>
        <p:nvPicPr>
          <p:cNvPr id="20" name="Picture 19" descr="A close-up of a sign&#10;&#10;AI-generated content may be incorrect.">
            <a:extLst>
              <a:ext uri="{FF2B5EF4-FFF2-40B4-BE49-F238E27FC236}">
                <a16:creationId xmlns:a16="http://schemas.microsoft.com/office/drawing/2014/main" id="{E2469C52-321C-E2D3-A93F-5BF68CA66487}"/>
              </a:ext>
            </a:extLst>
          </p:cNvPr>
          <p:cNvPicPr>
            <a:picLocks noChangeAspect="1"/>
          </p:cNvPicPr>
          <p:nvPr/>
        </p:nvPicPr>
        <p:blipFill>
          <a:blip r:embed="rId10"/>
          <a:stretch>
            <a:fillRect/>
          </a:stretch>
        </p:blipFill>
        <p:spPr>
          <a:xfrm>
            <a:off x="6343650" y="3014663"/>
            <a:ext cx="2933700" cy="838200"/>
          </a:xfrm>
          <a:prstGeom prst="rect">
            <a:avLst/>
          </a:prstGeom>
        </p:spPr>
      </p:pic>
      <p:pic>
        <p:nvPicPr>
          <p:cNvPr id="21" name="Picture 20" descr="A close-up of a sign&#10;&#10;AI-generated content may be incorrect.">
            <a:extLst>
              <a:ext uri="{FF2B5EF4-FFF2-40B4-BE49-F238E27FC236}">
                <a16:creationId xmlns:a16="http://schemas.microsoft.com/office/drawing/2014/main" id="{377C46CB-CD6B-A0F6-C6B4-2E79C8BE40C9}"/>
              </a:ext>
            </a:extLst>
          </p:cNvPr>
          <p:cNvPicPr>
            <a:picLocks noChangeAspect="1"/>
          </p:cNvPicPr>
          <p:nvPr/>
        </p:nvPicPr>
        <p:blipFill>
          <a:blip r:embed="rId11"/>
          <a:stretch>
            <a:fillRect/>
          </a:stretch>
        </p:blipFill>
        <p:spPr>
          <a:xfrm>
            <a:off x="6586538" y="3957638"/>
            <a:ext cx="2933700" cy="647700"/>
          </a:xfrm>
          <a:prstGeom prst="rect">
            <a:avLst/>
          </a:prstGeom>
        </p:spPr>
      </p:pic>
      <p:pic>
        <p:nvPicPr>
          <p:cNvPr id="22" name="Picture 21" descr="A green text on a white background&#10;&#10;AI-generated content may be incorrect.">
            <a:extLst>
              <a:ext uri="{FF2B5EF4-FFF2-40B4-BE49-F238E27FC236}">
                <a16:creationId xmlns:a16="http://schemas.microsoft.com/office/drawing/2014/main" id="{A00472D3-6CE4-E11B-C91A-E26AFF50E86E}"/>
              </a:ext>
            </a:extLst>
          </p:cNvPr>
          <p:cNvPicPr>
            <a:picLocks noChangeAspect="1"/>
          </p:cNvPicPr>
          <p:nvPr/>
        </p:nvPicPr>
        <p:blipFill>
          <a:blip r:embed="rId12"/>
          <a:stretch>
            <a:fillRect/>
          </a:stretch>
        </p:blipFill>
        <p:spPr>
          <a:xfrm>
            <a:off x="7062788" y="4686300"/>
            <a:ext cx="2066925" cy="638175"/>
          </a:xfrm>
          <a:prstGeom prst="rect">
            <a:avLst/>
          </a:prstGeom>
        </p:spPr>
      </p:pic>
      <p:pic>
        <p:nvPicPr>
          <p:cNvPr id="23" name="Picture 22" descr="A logo with a coat of arms and a logo on it&#10;&#10;AI-generated content may be incorrect.">
            <a:extLst>
              <a:ext uri="{FF2B5EF4-FFF2-40B4-BE49-F238E27FC236}">
                <a16:creationId xmlns:a16="http://schemas.microsoft.com/office/drawing/2014/main" id="{15ED8CCB-70E9-D45A-C75F-BF561F9F8F18}"/>
              </a:ext>
            </a:extLst>
          </p:cNvPr>
          <p:cNvPicPr>
            <a:picLocks noChangeAspect="1"/>
          </p:cNvPicPr>
          <p:nvPr/>
        </p:nvPicPr>
        <p:blipFill>
          <a:blip r:embed="rId13"/>
          <a:stretch>
            <a:fillRect/>
          </a:stretch>
        </p:blipFill>
        <p:spPr>
          <a:xfrm>
            <a:off x="9796463" y="3905250"/>
            <a:ext cx="1800225" cy="1571625"/>
          </a:xfrm>
          <a:prstGeom prst="rect">
            <a:avLst/>
          </a:prstGeom>
        </p:spPr>
      </p:pic>
      <p:pic>
        <p:nvPicPr>
          <p:cNvPr id="3" name="Picture 2" descr="A logo with colorful circles&#10;&#10;AI-generated content may be incorrect.">
            <a:extLst>
              <a:ext uri="{FF2B5EF4-FFF2-40B4-BE49-F238E27FC236}">
                <a16:creationId xmlns:a16="http://schemas.microsoft.com/office/drawing/2014/main" id="{0E91CA5F-6CC9-DC7C-6092-70875639CF34}"/>
              </a:ext>
            </a:extLst>
          </p:cNvPr>
          <p:cNvPicPr>
            <a:picLocks noChangeAspect="1"/>
          </p:cNvPicPr>
          <p:nvPr/>
        </p:nvPicPr>
        <p:blipFill>
          <a:blip r:embed="rId14"/>
          <a:stretch>
            <a:fillRect/>
          </a:stretch>
        </p:blipFill>
        <p:spPr>
          <a:xfrm>
            <a:off x="728714" y="3116508"/>
            <a:ext cx="1914525" cy="1200150"/>
          </a:xfrm>
          <a:prstGeom prst="rect">
            <a:avLst/>
          </a:prstGeom>
        </p:spPr>
      </p:pic>
      <p:pic>
        <p:nvPicPr>
          <p:cNvPr id="15" name="Picture 2">
            <a:extLst>
              <a:ext uri="{FF2B5EF4-FFF2-40B4-BE49-F238E27FC236}">
                <a16:creationId xmlns:a16="http://schemas.microsoft.com/office/drawing/2014/main" id="{E4B4CA80-429B-54A0-C30C-1478DB6B7DA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79291" y="1961759"/>
            <a:ext cx="917172" cy="917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500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5422-E3B1-5428-DC46-64440A26E6DA}"/>
              </a:ext>
            </a:extLst>
          </p:cNvPr>
          <p:cNvSpPr>
            <a:spLocks noGrp="1"/>
          </p:cNvSpPr>
          <p:nvPr>
            <p:ph type="title"/>
          </p:nvPr>
        </p:nvSpPr>
        <p:spPr/>
        <p:txBody>
          <a:bodyPr/>
          <a:lstStyle/>
          <a:p>
            <a:pPr algn="ctr"/>
            <a:r>
              <a:rPr lang="en-US" dirty="0"/>
              <a:t>In Memoriam</a:t>
            </a:r>
          </a:p>
        </p:txBody>
      </p:sp>
      <p:pic>
        <p:nvPicPr>
          <p:cNvPr id="5" name="Picture 4">
            <a:extLst>
              <a:ext uri="{FF2B5EF4-FFF2-40B4-BE49-F238E27FC236}">
                <a16:creationId xmlns:a16="http://schemas.microsoft.com/office/drawing/2014/main" id="{C7E751B9-A331-683F-302C-84A6F6E8D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347" y="1881187"/>
            <a:ext cx="2809875" cy="3095625"/>
          </a:xfrm>
          <a:prstGeom prst="rect">
            <a:avLst/>
          </a:prstGeom>
          <a:ln>
            <a:solidFill>
              <a:schemeClr val="tx1"/>
            </a:solidFill>
          </a:ln>
        </p:spPr>
      </p:pic>
      <p:pic>
        <p:nvPicPr>
          <p:cNvPr id="7" name="Picture 6">
            <a:extLst>
              <a:ext uri="{FF2B5EF4-FFF2-40B4-BE49-F238E27FC236}">
                <a16:creationId xmlns:a16="http://schemas.microsoft.com/office/drawing/2014/main" id="{A804F15D-5345-A81E-BF2C-8F867F1D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019" y="1881186"/>
            <a:ext cx="3396009" cy="3095625"/>
          </a:xfrm>
          <a:prstGeom prst="rect">
            <a:avLst/>
          </a:prstGeom>
        </p:spPr>
      </p:pic>
      <p:pic>
        <p:nvPicPr>
          <p:cNvPr id="9" name="Picture 8">
            <a:extLst>
              <a:ext uri="{FF2B5EF4-FFF2-40B4-BE49-F238E27FC236}">
                <a16:creationId xmlns:a16="http://schemas.microsoft.com/office/drawing/2014/main" id="{8244BE3E-E8CE-838F-A9BF-78011A570ED1}"/>
              </a:ext>
            </a:extLst>
          </p:cNvPr>
          <p:cNvPicPr>
            <a:picLocks noChangeAspect="1"/>
          </p:cNvPicPr>
          <p:nvPr/>
        </p:nvPicPr>
        <p:blipFill>
          <a:blip r:embed="rId5">
            <a:extLst>
              <a:ext uri="{28A0092B-C50C-407E-A947-70E740481C1C}">
                <a14:useLocalDpi xmlns:a14="http://schemas.microsoft.com/office/drawing/2010/main" val="0"/>
              </a:ext>
            </a:extLst>
          </a:blip>
          <a:srcRect r="12658"/>
          <a:stretch>
            <a:fillRect/>
          </a:stretch>
        </p:blipFill>
        <p:spPr>
          <a:xfrm>
            <a:off x="8080176" y="1881187"/>
            <a:ext cx="3067478" cy="3095625"/>
          </a:xfrm>
          <a:prstGeom prst="rect">
            <a:avLst/>
          </a:prstGeom>
          <a:ln>
            <a:solidFill>
              <a:schemeClr val="tx1"/>
            </a:solidFill>
          </a:ln>
        </p:spPr>
      </p:pic>
      <p:sp>
        <p:nvSpPr>
          <p:cNvPr id="10" name="TextBox 9">
            <a:extLst>
              <a:ext uri="{FF2B5EF4-FFF2-40B4-BE49-F238E27FC236}">
                <a16:creationId xmlns:a16="http://schemas.microsoft.com/office/drawing/2014/main" id="{A5870EA6-6BC8-2077-1E1F-ADDE78899CD5}"/>
              </a:ext>
            </a:extLst>
          </p:cNvPr>
          <p:cNvSpPr txBox="1"/>
          <p:nvPr/>
        </p:nvSpPr>
        <p:spPr>
          <a:xfrm>
            <a:off x="1612399" y="5171105"/>
            <a:ext cx="1462708" cy="400110"/>
          </a:xfrm>
          <a:prstGeom prst="rect">
            <a:avLst/>
          </a:prstGeom>
          <a:noFill/>
        </p:spPr>
        <p:txBody>
          <a:bodyPr wrap="none" rtlCol="0">
            <a:spAutoFit/>
          </a:bodyPr>
          <a:lstStyle/>
          <a:p>
            <a:r>
              <a:rPr lang="en-US" sz="2000" b="1" dirty="0"/>
              <a:t>Sam Welsch</a:t>
            </a:r>
          </a:p>
        </p:txBody>
      </p:sp>
      <p:sp>
        <p:nvSpPr>
          <p:cNvPr id="11" name="TextBox 10">
            <a:extLst>
              <a:ext uri="{FF2B5EF4-FFF2-40B4-BE49-F238E27FC236}">
                <a16:creationId xmlns:a16="http://schemas.microsoft.com/office/drawing/2014/main" id="{33B87DA5-DC46-061A-BFD8-BC539EF449E7}"/>
              </a:ext>
            </a:extLst>
          </p:cNvPr>
          <p:cNvSpPr txBox="1"/>
          <p:nvPr/>
        </p:nvSpPr>
        <p:spPr>
          <a:xfrm>
            <a:off x="4895700" y="5201883"/>
            <a:ext cx="2233688" cy="400110"/>
          </a:xfrm>
          <a:prstGeom prst="rect">
            <a:avLst/>
          </a:prstGeom>
          <a:noFill/>
        </p:spPr>
        <p:txBody>
          <a:bodyPr wrap="none" rtlCol="0">
            <a:spAutoFit/>
          </a:bodyPr>
          <a:lstStyle/>
          <a:p>
            <a:r>
              <a:rPr lang="en-US" sz="2000" b="1" dirty="0"/>
              <a:t>Fred Kirschenmann</a:t>
            </a:r>
          </a:p>
        </p:txBody>
      </p:sp>
      <p:sp>
        <p:nvSpPr>
          <p:cNvPr id="12" name="TextBox 11">
            <a:extLst>
              <a:ext uri="{FF2B5EF4-FFF2-40B4-BE49-F238E27FC236}">
                <a16:creationId xmlns:a16="http://schemas.microsoft.com/office/drawing/2014/main" id="{1E5CD651-6279-79C9-9930-D866CE717401}"/>
              </a:ext>
            </a:extLst>
          </p:cNvPr>
          <p:cNvSpPr txBox="1"/>
          <p:nvPr/>
        </p:nvSpPr>
        <p:spPr>
          <a:xfrm>
            <a:off x="8708570" y="5171105"/>
            <a:ext cx="1600118" cy="400110"/>
          </a:xfrm>
          <a:prstGeom prst="rect">
            <a:avLst/>
          </a:prstGeom>
          <a:noFill/>
        </p:spPr>
        <p:txBody>
          <a:bodyPr wrap="none" rtlCol="0">
            <a:spAutoFit/>
          </a:bodyPr>
          <a:lstStyle/>
          <a:p>
            <a:r>
              <a:rPr lang="en-US" sz="2000" b="1" dirty="0"/>
              <a:t>Michael Sligh</a:t>
            </a:r>
          </a:p>
        </p:txBody>
      </p:sp>
    </p:spTree>
    <p:extLst>
      <p:ext uri="{BB962C8B-B14F-4D97-AF65-F5344CB8AC3E}">
        <p14:creationId xmlns:p14="http://schemas.microsoft.com/office/powerpoint/2010/main" val="1212548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493AF-0390-C215-AE46-4C6E409955B4}"/>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DE7F2AA5-3579-8C75-3D2C-7354BDBB7988}"/>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E18B0F0D-52C7-DD1C-898D-6437774007EA}"/>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D8563D80-205B-989A-747E-95C8B0493714}"/>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0EB073-B8B2-B6E0-9151-B9C7646418AC}"/>
              </a:ext>
            </a:extLst>
          </p:cNvPr>
          <p:cNvSpPr txBox="1"/>
          <p:nvPr/>
        </p:nvSpPr>
        <p:spPr>
          <a:xfrm>
            <a:off x="265564" y="1747362"/>
            <a:ext cx="10998106" cy="2041585"/>
          </a:xfrm>
          <a:prstGeom prst="rect">
            <a:avLst/>
          </a:prstGeom>
          <a:noFill/>
        </p:spPr>
        <p:txBody>
          <a:bodyPr wrap="square" rtlCol="0">
            <a:spAutoFit/>
          </a:bodyPr>
          <a:lstStyle/>
          <a:p>
            <a:pPr marL="0" marR="0">
              <a:spcAft>
                <a:spcPts val="800"/>
              </a:spcAft>
            </a:pPr>
            <a:r>
              <a:rPr lang="en-US" sz="4000" kern="100" baseline="30000" dirty="0">
                <a:effectLst/>
                <a:ea typeface="Aptos" panose="020B0004020202020204" pitchFamily="34" charset="0"/>
                <a:cs typeface="Times New Roman" panose="02020603050405020304" pitchFamily="18" charset="0"/>
              </a:rPr>
              <a:t>Allan Benjamin has served as Board Treasurer for 5 years. As Treasurer, Allan chairs the Finance Committee. </a:t>
            </a:r>
          </a:p>
          <a:p>
            <a:pPr marL="0" marR="0"/>
            <a:r>
              <a:rPr lang="en-US" sz="4000" kern="100" baseline="30000" dirty="0">
                <a:effectLst/>
                <a:ea typeface="Aptos" panose="020B0004020202020204" pitchFamily="34" charset="0"/>
                <a:cs typeface="Times New Roman" panose="02020603050405020304" pitchFamily="18" charset="0"/>
              </a:rPr>
              <a:t>Special thanks to these diligent and hard-working committee members – Brian Magaro, Pam Sullivan, and Eric Feutz – all past board Treasurers.</a:t>
            </a:r>
            <a:endParaRPr lang="en-US" sz="4000" kern="100" dirty="0">
              <a:effectLst/>
              <a:ea typeface="Aptos" panose="020B0004020202020204" pitchFamily="34" charset="0"/>
              <a:cs typeface="Times New Roman" panose="02020603050405020304" pitchFamily="18" charset="0"/>
            </a:endParaRPr>
          </a:p>
        </p:txBody>
      </p:sp>
      <p:pic>
        <p:nvPicPr>
          <p:cNvPr id="8" name="Picture 7" descr="A person standing in front of a sign&#10;&#10;AI-generated content may be incorrect.">
            <a:extLst>
              <a:ext uri="{FF2B5EF4-FFF2-40B4-BE49-F238E27FC236}">
                <a16:creationId xmlns:a16="http://schemas.microsoft.com/office/drawing/2014/main" id="{32F38F9F-8276-A38C-7AAA-219EA11DD746}"/>
              </a:ext>
            </a:extLst>
          </p:cNvPr>
          <p:cNvPicPr>
            <a:picLocks noChangeAspect="1"/>
          </p:cNvPicPr>
          <p:nvPr/>
        </p:nvPicPr>
        <p:blipFill>
          <a:blip r:embed="rId3">
            <a:extLst>
              <a:ext uri="{28A0092B-C50C-407E-A947-70E740481C1C}">
                <a14:useLocalDpi xmlns:a14="http://schemas.microsoft.com/office/drawing/2010/main" val="0"/>
              </a:ext>
            </a:extLst>
          </a:blip>
          <a:srcRect l="16636" t="65542" r="46362"/>
          <a:stretch/>
        </p:blipFill>
        <p:spPr>
          <a:xfrm>
            <a:off x="911679" y="3961396"/>
            <a:ext cx="2269671" cy="2085753"/>
          </a:xfrm>
          <a:prstGeom prst="rect">
            <a:avLst/>
          </a:prstGeom>
        </p:spPr>
      </p:pic>
      <p:pic>
        <p:nvPicPr>
          <p:cNvPr id="10" name="Picture 9" descr="A person with glasses looking at the camera&#10;&#10;AI-generated content may be incorrect.">
            <a:extLst>
              <a:ext uri="{FF2B5EF4-FFF2-40B4-BE49-F238E27FC236}">
                <a16:creationId xmlns:a16="http://schemas.microsoft.com/office/drawing/2014/main" id="{63BB892E-8EE2-4A92-0C4C-3E443550B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4284" y="3979962"/>
            <a:ext cx="1827432" cy="1994360"/>
          </a:xfrm>
          <a:prstGeom prst="rect">
            <a:avLst/>
          </a:prstGeom>
        </p:spPr>
      </p:pic>
      <p:sp>
        <p:nvSpPr>
          <p:cNvPr id="6" name="Title 1">
            <a:extLst>
              <a:ext uri="{FF2B5EF4-FFF2-40B4-BE49-F238E27FC236}">
                <a16:creationId xmlns:a16="http://schemas.microsoft.com/office/drawing/2014/main" id="{8EAC0445-569A-A59C-D359-5F6B23F0CB49}"/>
              </a:ext>
            </a:extLst>
          </p:cNvPr>
          <p:cNvSpPr txBox="1">
            <a:spLocks/>
          </p:cNvSpPr>
          <p:nvPr/>
        </p:nvSpPr>
        <p:spPr>
          <a:xfrm>
            <a:off x="-711666" y="550524"/>
            <a:ext cx="10850357" cy="9233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dirty="0"/>
              <a:t>Finance Committee</a:t>
            </a:r>
          </a:p>
        </p:txBody>
      </p:sp>
      <p:pic>
        <p:nvPicPr>
          <p:cNvPr id="7" name="Picture 6" descr="A screenshot of a computer&#10;&#10;AI-generated content may be incorrect.">
            <a:extLst>
              <a:ext uri="{FF2B5EF4-FFF2-40B4-BE49-F238E27FC236}">
                <a16:creationId xmlns:a16="http://schemas.microsoft.com/office/drawing/2014/main" id="{1DC0C3A9-E90E-27A2-4FC7-D4B7E558D137}"/>
              </a:ext>
            </a:extLst>
          </p:cNvPr>
          <p:cNvPicPr>
            <a:picLocks noChangeAspect="1"/>
          </p:cNvPicPr>
          <p:nvPr/>
        </p:nvPicPr>
        <p:blipFill>
          <a:blip r:embed="rId5">
            <a:extLst>
              <a:ext uri="{28A0092B-C50C-407E-A947-70E740481C1C}">
                <a14:useLocalDpi xmlns:a14="http://schemas.microsoft.com/office/drawing/2010/main" val="0"/>
              </a:ext>
            </a:extLst>
          </a:blip>
          <a:srcRect l="18335" t="21467" r="64355" b="44546"/>
          <a:stretch/>
        </p:blipFill>
        <p:spPr>
          <a:xfrm>
            <a:off x="6765683" y="3979962"/>
            <a:ext cx="1987535" cy="2048623"/>
          </a:xfrm>
          <a:prstGeom prst="rect">
            <a:avLst/>
          </a:prstGeom>
        </p:spPr>
      </p:pic>
      <p:pic>
        <p:nvPicPr>
          <p:cNvPr id="4" name="Picture 3">
            <a:extLst>
              <a:ext uri="{FF2B5EF4-FFF2-40B4-BE49-F238E27FC236}">
                <a16:creationId xmlns:a16="http://schemas.microsoft.com/office/drawing/2014/main" id="{C3EEFE8D-6856-1E70-6BF0-E4A3FB3547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2851" y="3961396"/>
            <a:ext cx="1881331" cy="2085754"/>
          </a:xfrm>
          <a:prstGeom prst="rect">
            <a:avLst/>
          </a:prstGeom>
        </p:spPr>
      </p:pic>
    </p:spTree>
    <p:extLst>
      <p:ext uri="{BB962C8B-B14F-4D97-AF65-F5344CB8AC3E}">
        <p14:creationId xmlns:p14="http://schemas.microsoft.com/office/powerpoint/2010/main" val="3206966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3F698-8E59-314B-371F-3DCFCEEFD3E2}"/>
              </a:ext>
            </a:extLst>
          </p:cNvPr>
          <p:cNvSpPr>
            <a:spLocks noGrp="1"/>
          </p:cNvSpPr>
          <p:nvPr>
            <p:ph type="title"/>
          </p:nvPr>
        </p:nvSpPr>
        <p:spPr/>
        <p:txBody>
          <a:bodyPr/>
          <a:lstStyle/>
          <a:p>
            <a:r>
              <a:rPr lang="en-US" dirty="0"/>
              <a:t>2026 Annual Meeting Agenda Continued</a:t>
            </a:r>
          </a:p>
        </p:txBody>
      </p:sp>
      <p:sp>
        <p:nvSpPr>
          <p:cNvPr id="3" name="Content Placeholder 2">
            <a:extLst>
              <a:ext uri="{FF2B5EF4-FFF2-40B4-BE49-F238E27FC236}">
                <a16:creationId xmlns:a16="http://schemas.microsoft.com/office/drawing/2014/main" id="{F86D3297-C037-22B9-2A38-4E90519E1F1F}"/>
              </a:ext>
            </a:extLst>
          </p:cNvPr>
          <p:cNvSpPr>
            <a:spLocks noGrp="1"/>
          </p:cNvSpPr>
          <p:nvPr>
            <p:ph idx="1"/>
          </p:nvPr>
        </p:nvSpPr>
        <p:spPr/>
        <p:txBody>
          <a:bodyPr>
            <a:normAutofit/>
          </a:bodyPr>
          <a:lstStyle/>
          <a:p>
            <a:pPr marL="0" indent="0">
              <a:buNone/>
            </a:pPr>
            <a:r>
              <a:rPr lang="en-US" dirty="0"/>
              <a:t>8 p.m. EST Voting closes </a:t>
            </a:r>
          </a:p>
          <a:p>
            <a:pPr marL="0" indent="0">
              <a:buNone/>
            </a:pPr>
            <a:r>
              <a:rPr lang="en-US" b="1" dirty="0"/>
              <a:t>Door Prize Drawing  (must be present to win)</a:t>
            </a:r>
          </a:p>
          <a:p>
            <a:pPr marL="0" indent="0">
              <a:buNone/>
            </a:pPr>
            <a:endParaRPr lang="en-US" dirty="0"/>
          </a:p>
          <a:p>
            <a:pPr marL="0" indent="0">
              <a:buNone/>
            </a:pPr>
            <a:r>
              <a:rPr lang="en-US" dirty="0"/>
              <a:t>5) Treasurer’s Report – Allan Benjamin, Treasurer - 15 min.</a:t>
            </a:r>
          </a:p>
          <a:p>
            <a:pPr marL="0" indent="0">
              <a:spcBef>
                <a:spcPts val="0"/>
              </a:spcBef>
              <a:buNone/>
            </a:pPr>
            <a:r>
              <a:rPr lang="en-US" dirty="0"/>
              <a:t>	a. 2025 Balance Sheet, Revenue &amp; Expense Statement                       	(vote for approval)</a:t>
            </a:r>
          </a:p>
          <a:p>
            <a:pPr marL="0" indent="0">
              <a:spcBef>
                <a:spcPts val="0"/>
              </a:spcBef>
              <a:buNone/>
            </a:pPr>
            <a:endParaRPr lang="en-US" dirty="0"/>
          </a:p>
          <a:p>
            <a:pPr marL="914400" lvl="2" indent="0">
              <a:buNone/>
            </a:pPr>
            <a:r>
              <a:rPr lang="en-US" sz="2800" dirty="0"/>
              <a:t>b. Presentation of the 2026 Budget</a:t>
            </a:r>
          </a:p>
          <a:p>
            <a:pPr marL="514350" indent="-514350">
              <a:buAutoNum type="arabicPeriod"/>
            </a:pPr>
            <a:endParaRPr lang="en-US" dirty="0"/>
          </a:p>
          <a:p>
            <a:pPr marL="0" indent="0">
              <a:buNone/>
            </a:pPr>
            <a:endParaRPr lang="en-US" dirty="0"/>
          </a:p>
        </p:txBody>
      </p:sp>
    </p:spTree>
    <p:extLst>
      <p:ext uri="{BB962C8B-B14F-4D97-AF65-F5344CB8AC3E}">
        <p14:creationId xmlns:p14="http://schemas.microsoft.com/office/powerpoint/2010/main" val="2681153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7941-314D-14D3-DC0E-1A41048C8339}"/>
              </a:ext>
            </a:extLst>
          </p:cNvPr>
          <p:cNvSpPr>
            <a:spLocks noGrp="1"/>
          </p:cNvSpPr>
          <p:nvPr>
            <p:ph type="title"/>
          </p:nvPr>
        </p:nvSpPr>
        <p:spPr>
          <a:xfrm>
            <a:off x="613763" y="695115"/>
            <a:ext cx="10850357" cy="676485"/>
          </a:xfrm>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4D0838E6-B167-AB15-1318-61FCC35558C6}"/>
              </a:ext>
            </a:extLst>
          </p:cNvPr>
          <p:cNvSpPr>
            <a:spLocks noGrp="1"/>
          </p:cNvSpPr>
          <p:nvPr>
            <p:ph idx="1"/>
          </p:nvPr>
        </p:nvSpPr>
        <p:spPr>
          <a:xfrm>
            <a:off x="613763" y="1371600"/>
            <a:ext cx="10850357" cy="5390707"/>
          </a:xfrm>
        </p:spPr>
        <p:txBody>
          <a:bodyPr>
            <a:normAutofit fontScale="62500" lnSpcReduction="20000"/>
          </a:bodyPr>
          <a:lstStyle/>
          <a:p>
            <a:pPr marL="0" indent="0">
              <a:buNone/>
            </a:pPr>
            <a:r>
              <a:rPr lang="en-US" dirty="0"/>
              <a:t>2026 IOIA ANNUAL MEETING AGENDA  February 19, 2026</a:t>
            </a:r>
          </a:p>
          <a:p>
            <a:pPr marL="0" indent="0">
              <a:buNone/>
            </a:pPr>
            <a:r>
              <a:rPr lang="en-US" dirty="0"/>
              <a:t>7:00 p.m. EST Welcome and Business Meeting Call to Order by Joe Ward, Board Chair</a:t>
            </a:r>
          </a:p>
          <a:p>
            <a:pPr marL="0" indent="0">
              <a:buNone/>
            </a:pPr>
            <a:r>
              <a:rPr lang="en-US" dirty="0"/>
              <a:t>7:05 p.m. Business meeting begins</a:t>
            </a:r>
          </a:p>
          <a:p>
            <a:pPr marL="0" indent="0">
              <a:buNone/>
            </a:pPr>
            <a:endParaRPr lang="en-US" sz="1900" dirty="0"/>
          </a:p>
          <a:p>
            <a:pPr marL="514350" indent="-514350">
              <a:buAutoNum type="arabicParenR"/>
            </a:pPr>
            <a:r>
              <a:rPr lang="en-US" dirty="0"/>
              <a:t>Establish Quorum – 5 min. </a:t>
            </a:r>
          </a:p>
          <a:p>
            <a:pPr marL="514350" indent="-514350">
              <a:buAutoNum type="arabicParenR"/>
            </a:pPr>
            <a:r>
              <a:rPr lang="en-US" dirty="0"/>
              <a:t>Approve 2026 Annual Meeting Agenda – 5 min.</a:t>
            </a:r>
          </a:p>
          <a:p>
            <a:pPr marL="514350" indent="-514350">
              <a:buAutoNum type="arabicParenR"/>
            </a:pPr>
            <a:r>
              <a:rPr lang="en-US" dirty="0"/>
              <a:t>Approval of Minutes from the 2025 IOIA Annual Meeting (please review on IOIA website) – 5 min. Kathe Purvis</a:t>
            </a:r>
          </a:p>
          <a:p>
            <a:pPr marL="514350" indent="-514350">
              <a:buAutoNum type="arabicParenR"/>
            </a:pPr>
            <a:r>
              <a:rPr lang="en-US" dirty="0"/>
              <a:t>Annual Report Overview from the Chair – 40 min.</a:t>
            </a:r>
          </a:p>
          <a:p>
            <a:pPr marL="0" indent="0">
              <a:buNone/>
            </a:pPr>
            <a:r>
              <a:rPr lang="en-US" dirty="0"/>
              <a:t>	</a:t>
            </a:r>
            <a:r>
              <a:rPr lang="en-US" b="1" dirty="0"/>
              <a:t>8:00 p.m. Break, Voting closes, Door Prize Drawings (must be present to win)</a:t>
            </a:r>
          </a:p>
          <a:p>
            <a:pPr marL="0" indent="0">
              <a:buNone/>
            </a:pPr>
            <a:r>
              <a:rPr lang="en-US" dirty="0"/>
              <a:t>5)      Treasurer’s Report – Allan Benjamin, Treasurer - 15 min.</a:t>
            </a:r>
          </a:p>
          <a:p>
            <a:pPr marL="457200" lvl="1" indent="0">
              <a:buNone/>
            </a:pPr>
            <a:r>
              <a:rPr lang="en-US" dirty="0"/>
              <a:t>a. 2025 Balance Sheet, Revenue and Expense Statement (vote for approval)</a:t>
            </a:r>
          </a:p>
          <a:p>
            <a:pPr marL="457200" lvl="1" indent="0">
              <a:buNone/>
            </a:pPr>
            <a:r>
              <a:rPr lang="en-US" dirty="0"/>
              <a:t>b. Presentation of the 2026 Budget</a:t>
            </a:r>
          </a:p>
          <a:p>
            <a:pPr marL="0" indent="0">
              <a:buNone/>
            </a:pPr>
            <a:r>
              <a:rPr lang="en-US" dirty="0"/>
              <a:t>6)      2027 and 2028 AGM Locations and Format (open discussion) –15 min.</a:t>
            </a:r>
          </a:p>
          <a:p>
            <a:pPr marL="0" indent="0">
              <a:buNone/>
            </a:pPr>
            <a:r>
              <a:rPr lang="en-US" dirty="0"/>
              <a:t>7)      New Business, member discussions, topics decided during AGM (open discussion) - 25 min.</a:t>
            </a:r>
          </a:p>
          <a:p>
            <a:pPr marL="0" indent="0">
              <a:buNone/>
            </a:pPr>
            <a:r>
              <a:rPr lang="en-US" dirty="0"/>
              <a:t>8)      Announce New Board &amp; Acknowledge outgoing BOD members – 5 min. Facilitator – Justin Hurley, Vice-Chair</a:t>
            </a:r>
          </a:p>
          <a:p>
            <a:pPr marL="0" indent="0">
              <a:buNone/>
            </a:pPr>
            <a:endParaRPr lang="en-US" sz="2200" dirty="0"/>
          </a:p>
          <a:p>
            <a:pPr marL="0" indent="0">
              <a:buNone/>
            </a:pPr>
            <a:r>
              <a:rPr lang="en-US" dirty="0"/>
              <a:t>Adjourn 9 p.m. </a:t>
            </a:r>
          </a:p>
        </p:txBody>
      </p:sp>
    </p:spTree>
    <p:extLst>
      <p:ext uri="{BB962C8B-B14F-4D97-AF65-F5344CB8AC3E}">
        <p14:creationId xmlns:p14="http://schemas.microsoft.com/office/powerpoint/2010/main" val="1886275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25ADB-BAA6-2E7A-7B65-44A1E6D704CF}"/>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A28629A4-0596-BC3F-AEA0-C4D99A0A5421}"/>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C8D5D066-C031-EAF6-E51D-CE1D47FEA669}"/>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1DD43290-0F75-F876-1493-37DFD469A049}"/>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30</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8D5B2F-996F-3B42-DFE3-171CF791F8CA}"/>
              </a:ext>
            </a:extLst>
          </p:cNvPr>
          <p:cNvSpPr txBox="1">
            <a:spLocks/>
          </p:cNvSpPr>
          <p:nvPr/>
        </p:nvSpPr>
        <p:spPr>
          <a:xfrm>
            <a:off x="571853" y="1243755"/>
            <a:ext cx="4750717"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dirty="0">
                <a:solidFill>
                  <a:srgbClr val="DC801A"/>
                </a:solidFill>
              </a:rPr>
              <a:t>Balance </a:t>
            </a:r>
          </a:p>
          <a:p>
            <a:r>
              <a:rPr lang="en-US" dirty="0">
                <a:solidFill>
                  <a:srgbClr val="DC801A"/>
                </a:solidFill>
              </a:rPr>
              <a:t>Sheet</a:t>
            </a:r>
          </a:p>
        </p:txBody>
      </p:sp>
      <p:pic>
        <p:nvPicPr>
          <p:cNvPr id="4" name="Picture 3">
            <a:extLst>
              <a:ext uri="{FF2B5EF4-FFF2-40B4-BE49-F238E27FC236}">
                <a16:creationId xmlns:a16="http://schemas.microsoft.com/office/drawing/2014/main" id="{FA194CB7-DCA8-4203-E916-E0B080C0CCAE}"/>
              </a:ext>
            </a:extLst>
          </p:cNvPr>
          <p:cNvPicPr>
            <a:picLocks noChangeAspect="1"/>
          </p:cNvPicPr>
          <p:nvPr/>
        </p:nvPicPr>
        <p:blipFill>
          <a:blip r:embed="rId3">
            <a:extLst>
              <a:ext uri="{28A0092B-C50C-407E-A947-70E740481C1C}">
                <a14:useLocalDpi xmlns:a14="http://schemas.microsoft.com/office/drawing/2010/main" val="0"/>
              </a:ext>
            </a:extLst>
          </a:blip>
          <a:srcRect l="21642" t="18195" r="34000" b="9453"/>
          <a:stretch>
            <a:fillRect/>
          </a:stretch>
        </p:blipFill>
        <p:spPr>
          <a:xfrm>
            <a:off x="5364480" y="796834"/>
            <a:ext cx="5982635" cy="5489177"/>
          </a:xfrm>
          <a:prstGeom prst="rect">
            <a:avLst/>
          </a:prstGeom>
          <a:ln>
            <a:solidFill>
              <a:schemeClr val="accent1"/>
            </a:solidFill>
          </a:ln>
        </p:spPr>
      </p:pic>
    </p:spTree>
    <p:extLst>
      <p:ext uri="{BB962C8B-B14F-4D97-AF65-F5344CB8AC3E}">
        <p14:creationId xmlns:p14="http://schemas.microsoft.com/office/powerpoint/2010/main" val="3222043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6D49-C1B5-17C9-5495-B6E73FFA6D62}"/>
              </a:ext>
            </a:extLst>
          </p:cNvPr>
          <p:cNvSpPr>
            <a:spLocks noGrp="1"/>
          </p:cNvSpPr>
          <p:nvPr>
            <p:ph type="title"/>
          </p:nvPr>
        </p:nvSpPr>
        <p:spPr/>
        <p:txBody>
          <a:bodyPr/>
          <a:lstStyle/>
          <a:p>
            <a:r>
              <a:rPr lang="en-US" dirty="0">
                <a:solidFill>
                  <a:srgbClr val="DC801A"/>
                </a:solidFill>
              </a:rPr>
              <a:t>Four-year Trend</a:t>
            </a:r>
          </a:p>
        </p:txBody>
      </p:sp>
      <p:graphicFrame>
        <p:nvGraphicFramePr>
          <p:cNvPr id="5" name="Table 5">
            <a:extLst>
              <a:ext uri="{FF2B5EF4-FFF2-40B4-BE49-F238E27FC236}">
                <a16:creationId xmlns:a16="http://schemas.microsoft.com/office/drawing/2014/main" id="{6B5F311C-FD8B-5C6E-6333-2CB14F199B1C}"/>
              </a:ext>
            </a:extLst>
          </p:cNvPr>
          <p:cNvGraphicFramePr>
            <a:graphicFrameLocks noGrp="1"/>
          </p:cNvGraphicFramePr>
          <p:nvPr>
            <p:ph idx="1"/>
            <p:extLst>
              <p:ext uri="{D42A27DB-BD31-4B8C-83A1-F6EECF244321}">
                <p14:modId xmlns:p14="http://schemas.microsoft.com/office/powerpoint/2010/main" val="2425560474"/>
              </p:ext>
            </p:extLst>
          </p:nvPr>
        </p:nvGraphicFramePr>
        <p:xfrm>
          <a:off x="1473956" y="2020678"/>
          <a:ext cx="8318630" cy="4037542"/>
        </p:xfrm>
        <a:graphic>
          <a:graphicData uri="http://schemas.openxmlformats.org/drawingml/2006/table">
            <a:tbl>
              <a:tblPr firstRow="1" bandRow="1">
                <a:tableStyleId>{5C22544A-7EE6-4342-B048-85BDC9FD1C3A}</a:tableStyleId>
              </a:tblPr>
              <a:tblGrid>
                <a:gridCol w="2124970">
                  <a:extLst>
                    <a:ext uri="{9D8B030D-6E8A-4147-A177-3AD203B41FA5}">
                      <a16:colId xmlns:a16="http://schemas.microsoft.com/office/drawing/2014/main" val="3466602945"/>
                    </a:ext>
                  </a:extLst>
                </a:gridCol>
                <a:gridCol w="1645039">
                  <a:extLst>
                    <a:ext uri="{9D8B030D-6E8A-4147-A177-3AD203B41FA5}">
                      <a16:colId xmlns:a16="http://schemas.microsoft.com/office/drawing/2014/main" val="1951337615"/>
                    </a:ext>
                  </a:extLst>
                </a:gridCol>
                <a:gridCol w="1516207">
                  <a:extLst>
                    <a:ext uri="{9D8B030D-6E8A-4147-A177-3AD203B41FA5}">
                      <a16:colId xmlns:a16="http://schemas.microsoft.com/office/drawing/2014/main" val="4160291754"/>
                    </a:ext>
                  </a:extLst>
                </a:gridCol>
                <a:gridCol w="1516207">
                  <a:extLst>
                    <a:ext uri="{9D8B030D-6E8A-4147-A177-3AD203B41FA5}">
                      <a16:colId xmlns:a16="http://schemas.microsoft.com/office/drawing/2014/main" val="4125396503"/>
                    </a:ext>
                  </a:extLst>
                </a:gridCol>
                <a:gridCol w="1516207">
                  <a:extLst>
                    <a:ext uri="{9D8B030D-6E8A-4147-A177-3AD203B41FA5}">
                      <a16:colId xmlns:a16="http://schemas.microsoft.com/office/drawing/2014/main" val="2756886465"/>
                    </a:ext>
                  </a:extLst>
                </a:gridCol>
              </a:tblGrid>
              <a:tr h="388822">
                <a:tc>
                  <a:txBody>
                    <a:bodyPr/>
                    <a:lstStyle/>
                    <a:p>
                      <a:endParaRPr lang="en-US" b="1" dirty="0"/>
                    </a:p>
                  </a:txBody>
                  <a:tcPr/>
                </a:tc>
                <a:tc>
                  <a:txBody>
                    <a:bodyPr/>
                    <a:lstStyle/>
                    <a:p>
                      <a:pPr algn="ctr"/>
                      <a:r>
                        <a:rPr lang="en-US" b="1" dirty="0"/>
                        <a:t>2022</a:t>
                      </a:r>
                    </a:p>
                  </a:txBody>
                  <a:tcPr/>
                </a:tc>
                <a:tc>
                  <a:txBody>
                    <a:bodyPr/>
                    <a:lstStyle/>
                    <a:p>
                      <a:pPr algn="ctr"/>
                      <a:r>
                        <a:rPr lang="en-US" dirty="0"/>
                        <a:t>2023</a:t>
                      </a:r>
                    </a:p>
                  </a:txBody>
                  <a:tcPr/>
                </a:tc>
                <a:tc>
                  <a:txBody>
                    <a:bodyPr/>
                    <a:lstStyle/>
                    <a:p>
                      <a:pPr algn="ctr"/>
                      <a:r>
                        <a:rPr lang="en-US" dirty="0"/>
                        <a:t>2024</a:t>
                      </a:r>
                    </a:p>
                  </a:txBody>
                  <a:tcPr/>
                </a:tc>
                <a:tc>
                  <a:txBody>
                    <a:bodyPr/>
                    <a:lstStyle/>
                    <a:p>
                      <a:pPr algn="ctr"/>
                      <a:r>
                        <a:rPr lang="en-US" dirty="0"/>
                        <a:t>2025</a:t>
                      </a:r>
                    </a:p>
                  </a:txBody>
                  <a:tcPr/>
                </a:tc>
                <a:extLst>
                  <a:ext uri="{0D108BD9-81ED-4DB2-BD59-A6C34878D82A}">
                    <a16:rowId xmlns:a16="http://schemas.microsoft.com/office/drawing/2014/main" val="3531721231"/>
                  </a:ext>
                </a:extLst>
              </a:tr>
              <a:tr h="554703">
                <a:tc>
                  <a:txBody>
                    <a:bodyPr/>
                    <a:lstStyle/>
                    <a:p>
                      <a:r>
                        <a:rPr lang="en-US" b="1" dirty="0"/>
                        <a:t>Current Assets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439,262</a:t>
                      </a:r>
                    </a:p>
                    <a:p>
                      <a:pPr algn="ctr"/>
                      <a:endParaRPr 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367,771</a:t>
                      </a:r>
                    </a:p>
                    <a:p>
                      <a:pPr algn="ctr"/>
                      <a:endParaRPr 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294,505</a:t>
                      </a:r>
                    </a:p>
                    <a:p>
                      <a:pPr algn="ctr"/>
                      <a:endParaRPr lang="en-US" b="1" dirty="0"/>
                    </a:p>
                  </a:txBody>
                  <a:tcPr/>
                </a:tc>
                <a:tc>
                  <a:txBody>
                    <a:bodyPr/>
                    <a:lstStyle/>
                    <a:p>
                      <a:pPr algn="ctr"/>
                      <a:r>
                        <a:rPr lang="en-US" b="1" dirty="0"/>
                        <a:t>310,909</a:t>
                      </a:r>
                    </a:p>
                  </a:txBody>
                  <a:tcPr/>
                </a:tc>
                <a:extLst>
                  <a:ext uri="{0D108BD9-81ED-4DB2-BD59-A6C34878D82A}">
                    <a16:rowId xmlns:a16="http://schemas.microsoft.com/office/drawing/2014/main" val="2327693514"/>
                  </a:ext>
                </a:extLst>
              </a:tr>
              <a:tr h="554703">
                <a:tc>
                  <a:txBody>
                    <a:bodyPr/>
                    <a:lstStyle/>
                    <a:p>
                      <a:r>
                        <a:rPr lang="en-US" b="1" dirty="0"/>
                        <a:t>Fixed Assets</a:t>
                      </a:r>
                    </a:p>
                  </a:txBody>
                  <a:tcPr/>
                </a:tc>
                <a:tc>
                  <a:txBody>
                    <a:bodyPr/>
                    <a:lstStyle/>
                    <a:p>
                      <a:pPr algn="ctr"/>
                      <a:r>
                        <a:rPr lang="en-US" b="1" dirty="0"/>
                        <a:t>  38,769</a:t>
                      </a:r>
                    </a:p>
                  </a:txBody>
                  <a:tcPr/>
                </a:tc>
                <a:tc>
                  <a:txBody>
                    <a:bodyPr/>
                    <a:lstStyle/>
                    <a:p>
                      <a:pPr algn="ctr"/>
                      <a:r>
                        <a:rPr lang="en-US" b="1" dirty="0"/>
                        <a:t>  38,769</a:t>
                      </a:r>
                    </a:p>
                  </a:txBody>
                  <a:tcPr/>
                </a:tc>
                <a:tc>
                  <a:txBody>
                    <a:bodyPr/>
                    <a:lstStyle/>
                    <a:p>
                      <a:pPr algn="ctr"/>
                      <a:r>
                        <a:rPr lang="en-US" b="1" dirty="0"/>
                        <a:t>38,769</a:t>
                      </a:r>
                    </a:p>
                  </a:txBody>
                  <a:tcPr/>
                </a:tc>
                <a:tc>
                  <a:txBody>
                    <a:bodyPr/>
                    <a:lstStyle/>
                    <a:p>
                      <a:pPr algn="ctr"/>
                      <a:r>
                        <a:rPr lang="en-US" b="1" dirty="0"/>
                        <a:t>38,769</a:t>
                      </a:r>
                    </a:p>
                  </a:txBody>
                  <a:tcPr/>
                </a:tc>
                <a:extLst>
                  <a:ext uri="{0D108BD9-81ED-4DB2-BD59-A6C34878D82A}">
                    <a16:rowId xmlns:a16="http://schemas.microsoft.com/office/drawing/2014/main" val="3406808061"/>
                  </a:ext>
                </a:extLst>
              </a:tr>
              <a:tr h="866249">
                <a:tc>
                  <a:txBody>
                    <a:bodyPr/>
                    <a:lstStyle/>
                    <a:p>
                      <a:r>
                        <a:rPr lang="en-US" b="1" dirty="0"/>
                        <a:t>Other Assets</a:t>
                      </a:r>
                    </a:p>
                    <a:p>
                      <a:r>
                        <a:rPr lang="en-US" sz="1400" b="1" dirty="0"/>
                        <a:t>(Accumulated Depreciation)</a:t>
                      </a:r>
                    </a:p>
                  </a:txBody>
                  <a:tcPr/>
                </a:tc>
                <a:tc>
                  <a:txBody>
                    <a:bodyPr/>
                    <a:lstStyle/>
                    <a:p>
                      <a:pPr algn="ctr"/>
                      <a:r>
                        <a:rPr lang="en-US" b="1" dirty="0"/>
                        <a:t> -21,542</a:t>
                      </a:r>
                    </a:p>
                  </a:txBody>
                  <a:tcPr/>
                </a:tc>
                <a:tc>
                  <a:txBody>
                    <a:bodyPr/>
                    <a:lstStyle/>
                    <a:p>
                      <a:pPr algn="ctr"/>
                      <a:r>
                        <a:rPr lang="en-US" b="1" dirty="0"/>
                        <a:t> -21,542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-22,732</a:t>
                      </a:r>
                    </a:p>
                    <a:p>
                      <a:pPr algn="ctr"/>
                      <a:endParaRPr lang="en-US" b="1" dirty="0"/>
                    </a:p>
                  </a:txBody>
                  <a:tcPr/>
                </a:tc>
                <a:tc>
                  <a:txBody>
                    <a:bodyPr/>
                    <a:lstStyle/>
                    <a:p>
                      <a:pPr algn="ctr"/>
                      <a:r>
                        <a:rPr lang="en-US" b="1"/>
                        <a:t>-23,099</a:t>
                      </a:r>
                      <a:endParaRPr lang="en-US" b="1" dirty="0"/>
                    </a:p>
                  </a:txBody>
                  <a:tcPr/>
                </a:tc>
                <a:extLst>
                  <a:ext uri="{0D108BD9-81ED-4DB2-BD59-A6C34878D82A}">
                    <a16:rowId xmlns:a16="http://schemas.microsoft.com/office/drawing/2014/main" val="1831279090"/>
                  </a:ext>
                </a:extLst>
              </a:tr>
              <a:tr h="907250">
                <a:tc>
                  <a:txBody>
                    <a:bodyPr/>
                    <a:lstStyle/>
                    <a:p>
                      <a:r>
                        <a:rPr lang="en-US" b="1" dirty="0"/>
                        <a:t>Total Restricted Funds</a:t>
                      </a:r>
                    </a:p>
                    <a:p>
                      <a:r>
                        <a:rPr lang="en-US" sz="1400" b="1" dirty="0"/>
                        <a:t>(Scholarship Funds)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  17,604</a:t>
                      </a:r>
                    </a:p>
                    <a:p>
                      <a:pPr algn="ctr"/>
                      <a:endParaRPr 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21,129</a:t>
                      </a:r>
                    </a:p>
                    <a:p>
                      <a:pPr algn="ctr"/>
                      <a:r>
                        <a:rPr lang="en-US" b="1" dirty="0"/>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21,746</a:t>
                      </a:r>
                    </a:p>
                    <a:p>
                      <a:pPr algn="ctr"/>
                      <a:endParaRPr lang="en-US" b="1" dirty="0"/>
                    </a:p>
                  </a:txBody>
                  <a:tcPr/>
                </a:tc>
                <a:tc>
                  <a:txBody>
                    <a:bodyPr/>
                    <a:lstStyle/>
                    <a:p>
                      <a:pPr algn="ctr"/>
                      <a:r>
                        <a:rPr lang="en-US" b="1" dirty="0"/>
                        <a:t>21,873</a:t>
                      </a:r>
                    </a:p>
                  </a:txBody>
                  <a:tcPr/>
                </a:tc>
                <a:extLst>
                  <a:ext uri="{0D108BD9-81ED-4DB2-BD59-A6C34878D82A}">
                    <a16:rowId xmlns:a16="http://schemas.microsoft.com/office/drawing/2014/main" val="229735147"/>
                  </a:ext>
                </a:extLst>
              </a:tr>
              <a:tr h="680438">
                <a:tc>
                  <a:txBody>
                    <a:bodyPr/>
                    <a:lstStyle/>
                    <a:p>
                      <a:r>
                        <a:rPr lang="en-US" b="1" dirty="0"/>
                        <a:t>Total Liabilities &amp; Equity</a:t>
                      </a:r>
                    </a:p>
                  </a:txBody>
                  <a:tcPr/>
                </a:tc>
                <a:tc>
                  <a:txBody>
                    <a:bodyPr/>
                    <a:lstStyle/>
                    <a:p>
                      <a:pPr algn="ctr"/>
                      <a:r>
                        <a:rPr lang="en-US" b="1" dirty="0"/>
                        <a:t>456,490</a:t>
                      </a:r>
                    </a:p>
                  </a:txBody>
                  <a:tcPr/>
                </a:tc>
                <a:tc>
                  <a:txBody>
                    <a:bodyPr/>
                    <a:lstStyle/>
                    <a:p>
                      <a:pPr algn="ctr"/>
                      <a:r>
                        <a:rPr lang="en-US" b="1" dirty="0"/>
                        <a:t>384,315</a:t>
                      </a:r>
                    </a:p>
                  </a:txBody>
                  <a:tcPr/>
                </a:tc>
                <a:tc>
                  <a:txBody>
                    <a:bodyPr/>
                    <a:lstStyle/>
                    <a:p>
                      <a:pPr algn="ctr"/>
                      <a:r>
                        <a:rPr lang="en-US" b="1" dirty="0"/>
                        <a:t>310,542</a:t>
                      </a:r>
                    </a:p>
                  </a:txBody>
                  <a:tcPr/>
                </a:tc>
                <a:tc>
                  <a:txBody>
                    <a:bodyPr/>
                    <a:lstStyle/>
                    <a:p>
                      <a:pPr algn="ctr"/>
                      <a:r>
                        <a:rPr lang="en-US" b="1" dirty="0"/>
                        <a:t>317,578</a:t>
                      </a:r>
                    </a:p>
                  </a:txBody>
                  <a:tcPr/>
                </a:tc>
                <a:extLst>
                  <a:ext uri="{0D108BD9-81ED-4DB2-BD59-A6C34878D82A}">
                    <a16:rowId xmlns:a16="http://schemas.microsoft.com/office/drawing/2014/main" val="1571926475"/>
                  </a:ext>
                </a:extLst>
              </a:tr>
            </a:tbl>
          </a:graphicData>
        </a:graphic>
      </p:graphicFrame>
    </p:spTree>
    <p:extLst>
      <p:ext uri="{BB962C8B-B14F-4D97-AF65-F5344CB8AC3E}">
        <p14:creationId xmlns:p14="http://schemas.microsoft.com/office/powerpoint/2010/main" val="4141136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93007-F633-25B2-0A01-EC33B72C5F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4D8F0F-8E73-6981-E978-368D39306C02}"/>
              </a:ext>
            </a:extLst>
          </p:cNvPr>
          <p:cNvSpPr>
            <a:spLocks noGrp="1"/>
          </p:cNvSpPr>
          <p:nvPr>
            <p:ph type="title"/>
          </p:nvPr>
        </p:nvSpPr>
        <p:spPr/>
        <p:txBody>
          <a:bodyPr/>
          <a:lstStyle/>
          <a:p>
            <a:r>
              <a:rPr lang="en-US" dirty="0"/>
              <a:t>2026 Annual Meeting Agenda Continued</a:t>
            </a:r>
          </a:p>
        </p:txBody>
      </p:sp>
      <p:sp>
        <p:nvSpPr>
          <p:cNvPr id="3" name="Content Placeholder 2">
            <a:extLst>
              <a:ext uri="{FF2B5EF4-FFF2-40B4-BE49-F238E27FC236}">
                <a16:creationId xmlns:a16="http://schemas.microsoft.com/office/drawing/2014/main" id="{A1315D59-D375-F5BC-C729-8F6C83913058}"/>
              </a:ext>
            </a:extLst>
          </p:cNvPr>
          <p:cNvSpPr>
            <a:spLocks noGrp="1"/>
          </p:cNvSpPr>
          <p:nvPr>
            <p:ph idx="1"/>
          </p:nvPr>
        </p:nvSpPr>
        <p:spPr/>
        <p:txBody>
          <a:bodyPr>
            <a:normAutofit lnSpcReduction="10000"/>
          </a:bodyPr>
          <a:lstStyle/>
          <a:p>
            <a:pPr marL="0" indent="0">
              <a:buNone/>
            </a:pPr>
            <a:endParaRPr lang="en-US" dirty="0"/>
          </a:p>
          <a:p>
            <a:pPr marL="0" indent="0">
              <a:spcBef>
                <a:spcPts val="600"/>
              </a:spcBef>
              <a:buNone/>
            </a:pPr>
            <a:r>
              <a:rPr lang="en-US" dirty="0"/>
              <a:t>6) 2027 and 2028 AGM Locations and Format –15 min. (open discussion)</a:t>
            </a:r>
          </a:p>
          <a:p>
            <a:pPr marL="0" indent="0">
              <a:spcBef>
                <a:spcPts val="600"/>
              </a:spcBef>
              <a:buNone/>
            </a:pPr>
            <a:endParaRPr lang="en-US" dirty="0"/>
          </a:p>
          <a:p>
            <a:pPr marL="0" indent="0">
              <a:spcBef>
                <a:spcPts val="600"/>
              </a:spcBef>
              <a:buNone/>
            </a:pPr>
            <a:r>
              <a:rPr lang="en-US" dirty="0"/>
              <a:t>7) New Business, member discussions, topics decided during AGM - 25 min. (open discussion)</a:t>
            </a:r>
          </a:p>
          <a:p>
            <a:pPr marL="0" indent="0">
              <a:spcBef>
                <a:spcPts val="600"/>
              </a:spcBef>
              <a:buNone/>
            </a:pPr>
            <a:endParaRPr lang="en-US" dirty="0"/>
          </a:p>
          <a:p>
            <a:pPr marL="0" indent="0">
              <a:spcBef>
                <a:spcPts val="600"/>
              </a:spcBef>
              <a:buNone/>
            </a:pPr>
            <a:r>
              <a:rPr lang="en-US" dirty="0"/>
              <a:t>8) Announce New Board &amp; Acknowledge outgoing BOD members – 5 min. Facilitator </a:t>
            </a:r>
            <a:r>
              <a:rPr lang="en-US"/>
              <a:t>– Justin Hurley, Vice-Chair</a:t>
            </a:r>
            <a:endParaRPr lang="en-US" dirty="0"/>
          </a:p>
          <a:p>
            <a:pPr marL="0" indent="0">
              <a:spcBef>
                <a:spcPts val="600"/>
              </a:spcBef>
              <a:buNone/>
            </a:pPr>
            <a:endParaRPr lang="en-US" dirty="0"/>
          </a:p>
          <a:p>
            <a:pPr marL="0" indent="0">
              <a:spcBef>
                <a:spcPts val="600"/>
              </a:spcBef>
              <a:buNone/>
            </a:pPr>
            <a:r>
              <a:rPr lang="en-US" dirty="0"/>
              <a:t>9) Adjourn 9 p.m. EST</a:t>
            </a:r>
          </a:p>
          <a:p>
            <a:pPr marL="0" indent="0">
              <a:buNone/>
            </a:pPr>
            <a:endParaRPr lang="en-US" dirty="0"/>
          </a:p>
        </p:txBody>
      </p:sp>
    </p:spTree>
    <p:extLst>
      <p:ext uri="{BB962C8B-B14F-4D97-AF65-F5344CB8AC3E}">
        <p14:creationId xmlns:p14="http://schemas.microsoft.com/office/powerpoint/2010/main" val="3887660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5957D-9D2C-34FA-E8AC-F3072CDB37F7}"/>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F72CB89F-ABCB-1FD7-4F28-805A14E74161}"/>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9ACF6A2B-CA86-B23F-3550-B9C6E8053B7A}"/>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B6A3BA43-CA27-4A04-E1CB-3F7828E987B4}"/>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pic>
        <p:nvPicPr>
          <p:cNvPr id="18" name="Picture 4" descr="Earth icon">
            <a:extLst>
              <a:ext uri="{FF2B5EF4-FFF2-40B4-BE49-F238E27FC236}">
                <a16:creationId xmlns:a16="http://schemas.microsoft.com/office/drawing/2014/main" id="{9056A649-1702-F3BF-DF96-CCAE79D3A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698" y="1933302"/>
            <a:ext cx="1817370" cy="181737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5761DFEE-E6C9-A165-B858-6D041B909AE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654307" y="1695486"/>
            <a:ext cx="5249148" cy="3094031"/>
          </a:xfrm>
          <a:prstGeom prst="rect">
            <a:avLst/>
          </a:prstGeom>
        </p:spPr>
      </p:pic>
      <p:sp>
        <p:nvSpPr>
          <p:cNvPr id="2" name="TextBox 1">
            <a:extLst>
              <a:ext uri="{FF2B5EF4-FFF2-40B4-BE49-F238E27FC236}">
                <a16:creationId xmlns:a16="http://schemas.microsoft.com/office/drawing/2014/main" id="{B0653BCC-96B9-0FCF-B22E-FD63F447F678}"/>
              </a:ext>
            </a:extLst>
          </p:cNvPr>
          <p:cNvSpPr txBox="1"/>
          <p:nvPr/>
        </p:nvSpPr>
        <p:spPr>
          <a:xfrm>
            <a:off x="1756049" y="5162514"/>
            <a:ext cx="88421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Thank you for attending the 2026</a:t>
            </a:r>
            <a:r>
              <a:rPr kumimoji="0" lang="en-US" sz="3200" b="1" i="1" u="none" strike="noStrike" kern="1200" cap="none" spc="0" normalizeH="0" noProof="0" dirty="0">
                <a:ln>
                  <a:noFill/>
                </a:ln>
                <a:solidFill>
                  <a:schemeClr val="accent2">
                    <a:lumMod val="75000"/>
                  </a:schemeClr>
                </a:solidFill>
                <a:effectLst/>
                <a:uLnTx/>
                <a:uFillTx/>
                <a:latin typeface="Calibri" panose="020F0502020204030204"/>
                <a:ea typeface="+mn-ea"/>
                <a:cs typeface="+mn-cs"/>
              </a:rPr>
              <a:t> </a:t>
            </a:r>
            <a:r>
              <a:rPr kumimoji="0" lang="en-US" sz="3200" b="1" i="1"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Annual Meeting!</a:t>
            </a:r>
          </a:p>
        </p:txBody>
      </p:sp>
    </p:spTree>
    <p:extLst>
      <p:ext uri="{BB962C8B-B14F-4D97-AF65-F5344CB8AC3E}">
        <p14:creationId xmlns:p14="http://schemas.microsoft.com/office/powerpoint/2010/main" val="22996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9EF5A-EE41-7798-79AE-1662C4135A8B}"/>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35D5576F-CD53-169A-8417-4E895B7C6796}"/>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5164E707-26BF-6A4C-CF76-A4E3E307F410}"/>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F2ADE82E-A144-B06B-F31A-D5208D81282A}"/>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pic>
        <p:nvPicPr>
          <p:cNvPr id="18" name="Picture 4" descr="Earth icon">
            <a:extLst>
              <a:ext uri="{FF2B5EF4-FFF2-40B4-BE49-F238E27FC236}">
                <a16:creationId xmlns:a16="http://schemas.microsoft.com/office/drawing/2014/main" id="{65B47382-8D82-3683-6060-3D8465F59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698" y="1933302"/>
            <a:ext cx="1817370" cy="181737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4A97C05A-E847-F314-39F3-D6D8F04D7B8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654307" y="1695486"/>
            <a:ext cx="5249148" cy="3094031"/>
          </a:xfrm>
          <a:prstGeom prst="rect">
            <a:avLst/>
          </a:prstGeom>
        </p:spPr>
      </p:pic>
      <p:sp>
        <p:nvSpPr>
          <p:cNvPr id="2" name="TextBox 1">
            <a:extLst>
              <a:ext uri="{FF2B5EF4-FFF2-40B4-BE49-F238E27FC236}">
                <a16:creationId xmlns:a16="http://schemas.microsoft.com/office/drawing/2014/main" id="{904FEE74-51C5-2787-F87E-5272003739DD}"/>
              </a:ext>
            </a:extLst>
          </p:cNvPr>
          <p:cNvSpPr txBox="1"/>
          <p:nvPr/>
        </p:nvSpPr>
        <p:spPr>
          <a:xfrm>
            <a:off x="4495989" y="5111954"/>
            <a:ext cx="356578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Annual Report 2025</a:t>
            </a:r>
          </a:p>
        </p:txBody>
      </p:sp>
    </p:spTree>
    <p:extLst>
      <p:ext uri="{BB962C8B-B14F-4D97-AF65-F5344CB8AC3E}">
        <p14:creationId xmlns:p14="http://schemas.microsoft.com/office/powerpoint/2010/main" val="3403997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64B4070-19DE-CA3E-3EB3-9CA66E0E4E7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5083" r="843"/>
          <a:stretch>
            <a:fillRect/>
          </a:stretch>
        </p:blipFill>
        <p:spPr>
          <a:xfrm>
            <a:off x="298704" y="1115333"/>
            <a:ext cx="6696456" cy="5623464"/>
          </a:xfrm>
          <a:prstGeom prst="rect">
            <a:avLst/>
          </a:prstGeom>
          <a:noFill/>
        </p:spPr>
      </p:pic>
      <p:sp>
        <p:nvSpPr>
          <p:cNvPr id="12" name="Content Placeholder 3">
            <a:extLst>
              <a:ext uri="{FF2B5EF4-FFF2-40B4-BE49-F238E27FC236}">
                <a16:creationId xmlns:a16="http://schemas.microsoft.com/office/drawing/2014/main" id="{323A64F1-9B01-86D9-3466-3AAAA98F8FC0}"/>
              </a:ext>
            </a:extLst>
          </p:cNvPr>
          <p:cNvSpPr>
            <a:spLocks noGrp="1"/>
          </p:cNvSpPr>
          <p:nvPr>
            <p:ph sz="half" idx="2"/>
          </p:nvPr>
        </p:nvSpPr>
        <p:spPr>
          <a:xfrm>
            <a:off x="7168896" y="2196726"/>
            <a:ext cx="4724400" cy="2464548"/>
          </a:xfrm>
        </p:spPr>
        <p:txBody>
          <a:bodyPr>
            <a:normAutofit/>
          </a:bodyPr>
          <a:lstStyle/>
          <a:p>
            <a:pPr marL="0" indent="0">
              <a:buNone/>
            </a:pPr>
            <a:r>
              <a:rPr lang="en-US" sz="4000" b="1" dirty="0">
                <a:solidFill>
                  <a:schemeClr val="accent6">
                    <a:lumMod val="50000"/>
                  </a:schemeClr>
                </a:solidFill>
                <a:ea typeface="+mj-ea"/>
                <a:cs typeface="+mj-cs"/>
              </a:rPr>
              <a:t>Thank you to a highly engaged and dedicated Board of Directors!</a:t>
            </a:r>
          </a:p>
        </p:txBody>
      </p:sp>
    </p:spTree>
    <p:extLst>
      <p:ext uri="{BB962C8B-B14F-4D97-AF65-F5344CB8AC3E}">
        <p14:creationId xmlns:p14="http://schemas.microsoft.com/office/powerpoint/2010/main" val="432609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4271EC-A154-EF71-F4D2-1310C245AEAC}"/>
              </a:ext>
            </a:extLst>
          </p:cNvPr>
          <p:cNvSpPr>
            <a:spLocks noGrp="1"/>
          </p:cNvSpPr>
          <p:nvPr>
            <p:ph idx="1"/>
          </p:nvPr>
        </p:nvSpPr>
        <p:spPr>
          <a:xfrm>
            <a:off x="343307" y="1022565"/>
            <a:ext cx="10850357" cy="4351338"/>
          </a:xfrm>
        </p:spPr>
        <p:txBody>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AC320"/>
                </a:solidFill>
                <a:effectLst/>
                <a:uLnTx/>
                <a:uFillTx/>
                <a:latin typeface="Calibri"/>
                <a:ea typeface="ＭＳ Ｐゴシック" pitchFamily="34" charset="-128"/>
                <a:cs typeface="+mn-cs"/>
              </a:rPr>
              <a:t>Mission Statement</a:t>
            </a:r>
          </a:p>
          <a:p>
            <a:pPr marL="685800" marR="0" lvl="1"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Address issues and concerns relevant to organic inspectors</a:t>
            </a:r>
          </a:p>
          <a:p>
            <a:pPr marL="685800" marR="0" lvl="1"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Provide quality inspector training </a:t>
            </a:r>
          </a:p>
          <a:p>
            <a:pPr marL="685800" marR="0" lvl="1" indent="-2286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Promote consistency and integrity in the organic certification process</a:t>
            </a:r>
          </a:p>
          <a:p>
            <a:endParaRPr lang="en-US" dirty="0"/>
          </a:p>
        </p:txBody>
      </p:sp>
      <p:pic>
        <p:nvPicPr>
          <p:cNvPr id="2" name="Picture 1" descr="A group of people posing for a photo&#10;&#10;AI-generated content may be incorrect.">
            <a:extLst>
              <a:ext uri="{FF2B5EF4-FFF2-40B4-BE49-F238E27FC236}">
                <a16:creationId xmlns:a16="http://schemas.microsoft.com/office/drawing/2014/main" id="{62D755B5-F6F1-E5F2-73BC-7E5FCBDF40ED}"/>
              </a:ext>
            </a:extLst>
          </p:cNvPr>
          <p:cNvPicPr>
            <a:picLocks noChangeAspect="1"/>
          </p:cNvPicPr>
          <p:nvPr/>
        </p:nvPicPr>
        <p:blipFill>
          <a:blip r:embed="rId3"/>
          <a:stretch>
            <a:fillRect/>
          </a:stretch>
        </p:blipFill>
        <p:spPr>
          <a:xfrm>
            <a:off x="6302915" y="3059206"/>
            <a:ext cx="4726308" cy="3088902"/>
          </a:xfrm>
          <a:prstGeom prst="rect">
            <a:avLst/>
          </a:prstGeom>
        </p:spPr>
      </p:pic>
    </p:spTree>
    <p:extLst>
      <p:ext uri="{BB962C8B-B14F-4D97-AF65-F5344CB8AC3E}">
        <p14:creationId xmlns:p14="http://schemas.microsoft.com/office/powerpoint/2010/main" val="1378301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ECC98-ECCD-C5EA-F427-38D5443C2643}"/>
            </a:ext>
          </a:extLst>
        </p:cNvPr>
        <p:cNvGrpSpPr/>
        <p:nvPr/>
      </p:nvGrpSpPr>
      <p:grpSpPr>
        <a:xfrm>
          <a:off x="0" y="0"/>
          <a:ext cx="0" cy="0"/>
          <a:chOff x="0" y="0"/>
          <a:chExt cx="0" cy="0"/>
        </a:xfrm>
      </p:grpSpPr>
      <p:sp>
        <p:nvSpPr>
          <p:cNvPr id="17" name="Diagrama de flujo: documento 1">
            <a:extLst>
              <a:ext uri="{FF2B5EF4-FFF2-40B4-BE49-F238E27FC236}">
                <a16:creationId xmlns:a16="http://schemas.microsoft.com/office/drawing/2014/main" id="{EF84606B-A77D-C6A3-9C58-A02C565FFB10}"/>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D8151583-694C-EC14-A02E-16F57C489FB6}"/>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CE031968-0CA4-7462-8BED-682B2570AADD}"/>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69E5E08-313C-0FEB-0A84-D6C3456BBD69}"/>
              </a:ext>
            </a:extLst>
          </p:cNvPr>
          <p:cNvSpPr txBox="1"/>
          <p:nvPr/>
        </p:nvSpPr>
        <p:spPr>
          <a:xfrm>
            <a:off x="478780" y="704259"/>
            <a:ext cx="3053013" cy="1815882"/>
          </a:xfrm>
          <a:prstGeom prst="rect">
            <a:avLst/>
          </a:prstGeom>
          <a:noFill/>
        </p:spPr>
        <p:txBody>
          <a:bodyPr wrap="square" rtlCol="0">
            <a:spAutoFit/>
          </a:bodyPr>
          <a:lstStyle/>
          <a:p>
            <a:r>
              <a:rPr lang="en-US" sz="2800" b="1" dirty="0">
                <a:solidFill>
                  <a:srgbClr val="0070C0"/>
                </a:solidFill>
              </a:rPr>
              <a:t>Our first AGM to go solo and in-person since 2019 was a success!</a:t>
            </a:r>
            <a:endParaRPr lang="en-US" dirty="0">
              <a:solidFill>
                <a:srgbClr val="0070C0"/>
              </a:solidFill>
            </a:endParaRPr>
          </a:p>
        </p:txBody>
      </p:sp>
      <p:sp>
        <p:nvSpPr>
          <p:cNvPr id="2" name="Title 1">
            <a:extLst>
              <a:ext uri="{FF2B5EF4-FFF2-40B4-BE49-F238E27FC236}">
                <a16:creationId xmlns:a16="http://schemas.microsoft.com/office/drawing/2014/main" id="{D7F95542-D6D8-F978-CA42-99776A81FF47}"/>
              </a:ext>
            </a:extLst>
          </p:cNvPr>
          <p:cNvSpPr txBox="1">
            <a:spLocks/>
          </p:cNvSpPr>
          <p:nvPr/>
        </p:nvSpPr>
        <p:spPr>
          <a:xfrm>
            <a:off x="1865047" y="4884158"/>
            <a:ext cx="10850357"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dirty="0"/>
              <a:t>Chico Hot Springs, Montana</a:t>
            </a:r>
          </a:p>
        </p:txBody>
      </p:sp>
      <p:pic>
        <p:nvPicPr>
          <p:cNvPr id="5" name="Picture 4">
            <a:extLst>
              <a:ext uri="{FF2B5EF4-FFF2-40B4-BE49-F238E27FC236}">
                <a16:creationId xmlns:a16="http://schemas.microsoft.com/office/drawing/2014/main" id="{0A1420FB-9B4C-FEF9-022A-1619F09F9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7693" y="628685"/>
            <a:ext cx="5554247" cy="4771098"/>
          </a:xfrm>
          <a:prstGeom prst="rect">
            <a:avLst/>
          </a:prstGeom>
        </p:spPr>
      </p:pic>
      <p:pic>
        <p:nvPicPr>
          <p:cNvPr id="10" name="Picture 9">
            <a:extLst>
              <a:ext uri="{FF2B5EF4-FFF2-40B4-BE49-F238E27FC236}">
                <a16:creationId xmlns:a16="http://schemas.microsoft.com/office/drawing/2014/main" id="{A907A96F-A874-0AA6-6BBF-9184A23302BC}"/>
              </a:ext>
            </a:extLst>
          </p:cNvPr>
          <p:cNvPicPr>
            <a:picLocks noChangeAspect="1"/>
          </p:cNvPicPr>
          <p:nvPr/>
        </p:nvPicPr>
        <p:blipFill>
          <a:blip r:embed="rId4">
            <a:extLst>
              <a:ext uri="{28A0092B-C50C-407E-A947-70E740481C1C}">
                <a14:useLocalDpi xmlns:a14="http://schemas.microsoft.com/office/drawing/2010/main" val="0"/>
              </a:ext>
            </a:extLst>
          </a:blip>
          <a:srcRect r="26944"/>
          <a:stretch>
            <a:fillRect/>
          </a:stretch>
        </p:blipFill>
        <p:spPr>
          <a:xfrm>
            <a:off x="513036" y="2595715"/>
            <a:ext cx="2668314" cy="2739334"/>
          </a:xfrm>
          <a:prstGeom prst="rect">
            <a:avLst/>
          </a:prstGeom>
        </p:spPr>
      </p:pic>
      <p:pic>
        <p:nvPicPr>
          <p:cNvPr id="12" name="Picture 11">
            <a:extLst>
              <a:ext uri="{FF2B5EF4-FFF2-40B4-BE49-F238E27FC236}">
                <a16:creationId xmlns:a16="http://schemas.microsoft.com/office/drawing/2014/main" id="{552B7609-1A65-CBE6-D8A4-5758F79CF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7040" y="1311056"/>
            <a:ext cx="2570497" cy="3426472"/>
          </a:xfrm>
          <a:prstGeom prst="rect">
            <a:avLst/>
          </a:prstGeom>
        </p:spPr>
      </p:pic>
    </p:spTree>
    <p:extLst>
      <p:ext uri="{BB962C8B-B14F-4D97-AF65-F5344CB8AC3E}">
        <p14:creationId xmlns:p14="http://schemas.microsoft.com/office/powerpoint/2010/main" val="945120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FF922449-A97D-44F8-AEBA-B08085E695C5}"/>
              </a:ext>
            </a:extLst>
          </p:cNvPr>
          <p:cNvSpPr>
            <a:spLocks noGrp="1" noChangeArrowheads="1"/>
          </p:cNvSpPr>
          <p:nvPr>
            <p:ph type="body" idx="1"/>
          </p:nvPr>
        </p:nvSpPr>
        <p:spPr>
          <a:xfrm>
            <a:off x="629739" y="1626499"/>
            <a:ext cx="7175016" cy="3544271"/>
          </a:xfrm>
        </p:spPr>
        <p:txBody>
          <a:bodyPr>
            <a:normAutofit fontScale="92500" lnSpcReduction="10000"/>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DC801A"/>
                </a:solidFill>
                <a:effectLst/>
                <a:uLnTx/>
                <a:uFillTx/>
                <a:latin typeface="Calibri"/>
                <a:ea typeface="ＭＳ Ｐゴシック" pitchFamily="34" charset="-128"/>
                <a:cs typeface="+mn-cs"/>
              </a:rPr>
              <a:t>IOIA is </a:t>
            </a:r>
            <a:r>
              <a:rPr lang="en-US" sz="3200" b="1" dirty="0">
                <a:solidFill>
                  <a:srgbClr val="DC801A"/>
                </a:solidFill>
                <a:latin typeface="Calibri"/>
                <a:ea typeface="ＭＳ Ｐゴシック" pitchFamily="34" charset="-128"/>
              </a:rPr>
              <a:t>INTERNATIONAL</a:t>
            </a:r>
            <a:r>
              <a:rPr kumimoji="0" lang="en-US" sz="3200" b="1" i="0" u="none" strike="noStrike" kern="1200" cap="none" spc="0" normalizeH="0" baseline="0" noProof="0" dirty="0">
                <a:ln>
                  <a:noFill/>
                </a:ln>
                <a:solidFill>
                  <a:srgbClr val="DC801A"/>
                </a:solidFill>
                <a:effectLst/>
                <a:uLnTx/>
                <a:uFillTx/>
                <a:latin typeface="Calibri"/>
                <a:ea typeface="ＭＳ Ｐゴシック" pitchFamily="34" charset="-128"/>
                <a:cs typeface="+mn-cs"/>
              </a:rPr>
              <a:t> – </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DC801A"/>
              </a:solidFill>
              <a:effectLst/>
              <a:uLnTx/>
              <a:uFillTx/>
              <a:latin typeface="Calibri"/>
              <a:ea typeface="ＭＳ Ｐゴシック" pitchFamily="34" charset="-128"/>
              <a:cs typeface="+mn-cs"/>
            </a:endParaRPr>
          </a:p>
          <a:p>
            <a:pPr>
              <a:lnSpc>
                <a:spcPct val="100000"/>
              </a:lnSpc>
              <a:spcBef>
                <a:spcPts val="0"/>
              </a:spcBef>
              <a:buFont typeface="Wingdings" panose="05000000000000000000" pitchFamily="2" charset="2"/>
              <a:buChar char="Ø"/>
            </a:pPr>
            <a:r>
              <a:rPr lang="en-US" sz="2600" dirty="0">
                <a:latin typeface="Calibri" panose="020F0502020204030204" pitchFamily="34" charset="0"/>
              </a:rPr>
              <a:t>IOIA worked with the Asia Pacific   Committee to achieve a training agreement.</a:t>
            </a:r>
          </a:p>
          <a:p>
            <a:pPr marL="0" indent="0">
              <a:lnSpc>
                <a:spcPct val="100000"/>
              </a:lnSpc>
              <a:spcBef>
                <a:spcPts val="0"/>
              </a:spcBef>
              <a:buNone/>
            </a:pPr>
            <a:endParaRPr lang="en-US" sz="1200" dirty="0">
              <a:latin typeface="Calibri" panose="020F0502020204030204" pitchFamily="34" charset="0"/>
            </a:endParaRPr>
          </a:p>
          <a:p>
            <a:pPr>
              <a:lnSpc>
                <a:spcPct val="100000"/>
              </a:lnSpc>
              <a:spcBef>
                <a:spcPts val="0"/>
              </a:spcBef>
              <a:buFont typeface="Wingdings" panose="05000000000000000000" pitchFamily="2" charset="2"/>
              <a:buChar char="Ø"/>
            </a:pPr>
            <a:r>
              <a:rPr lang="en-US" sz="2600" dirty="0">
                <a:latin typeface="Calibri" panose="020F0502020204030204" pitchFamily="34" charset="0"/>
              </a:rPr>
              <a:t>IOIA was at the Guelph Organic and Canada Health Food Association conferences in Canada.</a:t>
            </a:r>
          </a:p>
          <a:p>
            <a:pPr>
              <a:lnSpc>
                <a:spcPct val="100000"/>
              </a:lnSpc>
              <a:spcBef>
                <a:spcPts val="0"/>
              </a:spcBef>
              <a:buFont typeface="Wingdings" panose="05000000000000000000" pitchFamily="2" charset="2"/>
              <a:buChar char="Ø"/>
            </a:pPr>
            <a:endParaRPr lang="en-US" sz="1200" dirty="0">
              <a:latin typeface="Calibri" panose="020F0502020204030204" pitchFamily="34" charset="0"/>
            </a:endParaRPr>
          </a:p>
          <a:p>
            <a:pPr>
              <a:lnSpc>
                <a:spcPct val="100000"/>
              </a:lnSpc>
              <a:spcBef>
                <a:spcPts val="0"/>
              </a:spcBef>
              <a:buFont typeface="Wingdings" panose="05000000000000000000" pitchFamily="2" charset="2"/>
              <a:buChar char="Ø"/>
            </a:pPr>
            <a:r>
              <a:rPr lang="en-US" sz="2600" dirty="0">
                <a:latin typeface="Calibri" panose="020F0502020204030204" pitchFamily="34" charset="0"/>
              </a:rPr>
              <a:t>IOIA worked with AgriVita and SENASA to develop Spanish language training for the Peruvian government, funded by Switzerland.  </a:t>
            </a:r>
          </a:p>
          <a:p>
            <a:pPr>
              <a:lnSpc>
                <a:spcPct val="100000"/>
              </a:lnSpc>
              <a:spcBef>
                <a:spcPts val="0"/>
              </a:spcBef>
              <a:buFont typeface="Wingdings" panose="05000000000000000000" pitchFamily="2" charset="2"/>
              <a:buChar char="Ø"/>
            </a:pPr>
            <a:endParaRPr lang="en-US" sz="7200" kern="0" dirty="0">
              <a:ln>
                <a:solidFill>
                  <a:sysClr val="windowText" lastClr="000000"/>
                </a:solidFill>
              </a:ln>
              <a:solidFill>
                <a:srgbClr val="9BBB59"/>
              </a:solidFill>
            </a:endParaRPr>
          </a:p>
          <a:p>
            <a:pPr>
              <a:lnSpc>
                <a:spcPct val="100000"/>
              </a:lnSpc>
              <a:spcBef>
                <a:spcPts val="0"/>
              </a:spcBef>
              <a:buFont typeface="Wingdings" panose="05000000000000000000" pitchFamily="2" charset="2"/>
              <a:buChar char="Ø"/>
            </a:pPr>
            <a:endParaRPr lang="en-US" sz="2600" dirty="0">
              <a:latin typeface="Calibri" panose="020F0502020204030204" pitchFamily="34" charset="0"/>
            </a:endParaRPr>
          </a:p>
          <a:p>
            <a:pPr>
              <a:lnSpc>
                <a:spcPct val="100000"/>
              </a:lnSpc>
              <a:spcBef>
                <a:spcPts val="0"/>
              </a:spcBef>
              <a:buFont typeface="Wingdings" panose="05000000000000000000" pitchFamily="2" charset="2"/>
              <a:buChar char="Ø"/>
            </a:pPr>
            <a:endParaRPr lang="en-US" sz="2600" dirty="0">
              <a:effectLst/>
              <a:latin typeface="Calibri" panose="020F0502020204030204" pitchFamily="34" charset="0"/>
              <a:ea typeface="Times New Roman" panose="02020603050405020304" pitchFamily="18" charset="0"/>
            </a:endParaRPr>
          </a:p>
          <a:p>
            <a:pPr marL="0" indent="0">
              <a:lnSpc>
                <a:spcPct val="100000"/>
              </a:lnSpc>
              <a:spcBef>
                <a:spcPts val="0"/>
              </a:spcBef>
              <a:buNone/>
            </a:pPr>
            <a:endParaRPr lang="en-US" sz="2600" dirty="0">
              <a:latin typeface="Calibri" panose="020F0502020204030204" pitchFamily="34" charset="0"/>
              <a:ea typeface="Times New Roman" panose="02020603050405020304" pitchFamily="18" charset="0"/>
            </a:endParaRPr>
          </a:p>
          <a:p>
            <a:pPr marL="457200" lvl="1" indent="0">
              <a:lnSpc>
                <a:spcPct val="100000"/>
              </a:lnSpc>
              <a:spcBef>
                <a:spcPts val="0"/>
              </a:spcBef>
              <a:buNone/>
            </a:pPr>
            <a:endParaRPr lang="en-US" sz="2800" dirty="0">
              <a:ea typeface="ＭＳ Ｐゴシック" pitchFamily="34" charset="-128"/>
            </a:endParaRPr>
          </a:p>
        </p:txBody>
      </p:sp>
      <p:pic>
        <p:nvPicPr>
          <p:cNvPr id="5" name="Picture 32" descr="99+ World Map HD 4K [Free Download]- Cloud Clipart | World map outline,  Blank world map, World map printable">
            <a:extLst>
              <a:ext uri="{FF2B5EF4-FFF2-40B4-BE49-F238E27FC236}">
                <a16:creationId xmlns:a16="http://schemas.microsoft.com/office/drawing/2014/main" id="{9F2811CF-EECD-4669-ADF7-4797474751A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41323" y="1626499"/>
            <a:ext cx="4594799" cy="2323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92B437C-78D2-9293-E2CD-19A2E48B066E}"/>
              </a:ext>
            </a:extLst>
          </p:cNvPr>
          <p:cNvSpPr/>
          <p:nvPr/>
        </p:nvSpPr>
        <p:spPr>
          <a:xfrm>
            <a:off x="1458604" y="5091754"/>
            <a:ext cx="1588898"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a:solidFill>
                    <a:sysClr val="windowText" lastClr="000000"/>
                  </a:solidFill>
                </a:ln>
                <a:solidFill>
                  <a:srgbClr val="9BBB59"/>
                </a:solidFill>
                <a:effectLst/>
                <a:uLnTx/>
                <a:uFillTx/>
                <a:latin typeface="Calibri"/>
                <a:ea typeface="+mn-ea"/>
                <a:cs typeface="+mn-cs"/>
              </a:rPr>
              <a:t>284</a:t>
            </a:r>
          </a:p>
        </p:txBody>
      </p:sp>
      <p:sp>
        <p:nvSpPr>
          <p:cNvPr id="3" name="TextBox 2">
            <a:extLst>
              <a:ext uri="{FF2B5EF4-FFF2-40B4-BE49-F238E27FC236}">
                <a16:creationId xmlns:a16="http://schemas.microsoft.com/office/drawing/2014/main" id="{1A929806-4757-BCDE-FEA9-436DFF243ECA}"/>
              </a:ext>
            </a:extLst>
          </p:cNvPr>
          <p:cNvSpPr txBox="1"/>
          <p:nvPr/>
        </p:nvSpPr>
        <p:spPr>
          <a:xfrm>
            <a:off x="1173968" y="6138894"/>
            <a:ext cx="2158170" cy="365934"/>
          </a:xfrm>
          <a:prstGeom prst="rect">
            <a:avLst/>
          </a:prstGeom>
          <a:noFill/>
        </p:spPr>
        <p:txBody>
          <a:bodyPr wrap="square" rtlCol="0">
            <a:spAutoFit/>
          </a:bodyPr>
          <a:lstStyle/>
          <a:p>
            <a:pPr marL="0" marR="0" lvl="0" indent="0" algn="ctr" defTabSz="457200" rtl="0" eaLnBrk="1" fontAlgn="auto" latinLnBrk="0" hangingPunct="1">
              <a:lnSpc>
                <a:spcPts val="196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Members</a:t>
            </a:r>
            <a:endParaRPr kumimoji="0" lang="en-US" sz="1600" b="0" i="0" u="none" strike="noStrike" kern="0" cap="none" spc="0" normalizeH="0" baseline="0" noProof="0" dirty="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0320EC05-FCF1-FE27-DE2B-BC4AC4E0588C}"/>
              </a:ext>
            </a:extLst>
          </p:cNvPr>
          <p:cNvSpPr/>
          <p:nvPr/>
        </p:nvSpPr>
        <p:spPr>
          <a:xfrm>
            <a:off x="3876367" y="5566299"/>
            <a:ext cx="1189005"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lumMod val="65000"/>
                    <a:lumOff val="35000"/>
                  </a:prstClr>
                </a:solidFill>
                <a:effectLst/>
                <a:uLnTx/>
                <a:uFillTx/>
                <a:latin typeface="Calibri"/>
                <a:ea typeface="+mn-ea"/>
                <a:cs typeface="+mn-cs"/>
              </a:rPr>
              <a:t>in</a:t>
            </a:r>
          </a:p>
        </p:txBody>
      </p:sp>
      <p:sp>
        <p:nvSpPr>
          <p:cNvPr id="9" name="Rectangle 8">
            <a:extLst>
              <a:ext uri="{FF2B5EF4-FFF2-40B4-BE49-F238E27FC236}">
                <a16:creationId xmlns:a16="http://schemas.microsoft.com/office/drawing/2014/main" id="{CCF56362-8AEB-67CE-47B3-EF94A85E67D8}"/>
              </a:ext>
            </a:extLst>
          </p:cNvPr>
          <p:cNvSpPr/>
          <p:nvPr/>
        </p:nvSpPr>
        <p:spPr>
          <a:xfrm>
            <a:off x="4589944" y="5061392"/>
            <a:ext cx="1120820"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a:solidFill>
                    <a:sysClr val="windowText" lastClr="000000"/>
                  </a:solidFill>
                </a:ln>
                <a:solidFill>
                  <a:srgbClr val="9BBB59"/>
                </a:solidFill>
                <a:effectLst/>
                <a:uLnTx/>
                <a:uFillTx/>
                <a:latin typeface="Calibri"/>
                <a:ea typeface="+mn-ea"/>
                <a:cs typeface="+mn-cs"/>
              </a:rPr>
              <a:t>14</a:t>
            </a:r>
          </a:p>
        </p:txBody>
      </p:sp>
      <p:sp>
        <p:nvSpPr>
          <p:cNvPr id="10" name="Rectangle 9">
            <a:extLst>
              <a:ext uri="{FF2B5EF4-FFF2-40B4-BE49-F238E27FC236}">
                <a16:creationId xmlns:a16="http://schemas.microsoft.com/office/drawing/2014/main" id="{DFA50DC7-3FDE-A459-D6E4-23B4922B280A}"/>
              </a:ext>
            </a:extLst>
          </p:cNvPr>
          <p:cNvSpPr/>
          <p:nvPr/>
        </p:nvSpPr>
        <p:spPr>
          <a:xfrm>
            <a:off x="4371854" y="5991411"/>
            <a:ext cx="165024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Countries</a:t>
            </a:r>
          </a:p>
        </p:txBody>
      </p:sp>
      <p:sp>
        <p:nvSpPr>
          <p:cNvPr id="6" name="Rectangle 5">
            <a:extLst>
              <a:ext uri="{FF2B5EF4-FFF2-40B4-BE49-F238E27FC236}">
                <a16:creationId xmlns:a16="http://schemas.microsoft.com/office/drawing/2014/main" id="{05C6FE52-69E1-4A14-6703-94634EC1AB77}"/>
              </a:ext>
            </a:extLst>
          </p:cNvPr>
          <p:cNvSpPr/>
          <p:nvPr/>
        </p:nvSpPr>
        <p:spPr>
          <a:xfrm>
            <a:off x="9018479" y="4909144"/>
            <a:ext cx="861134"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a:solidFill>
                    <a:sysClr val="windowText" lastClr="000000"/>
                  </a:solidFill>
                </a:ln>
                <a:solidFill>
                  <a:srgbClr val="9BBB59"/>
                </a:solidFill>
                <a:effectLst/>
                <a:uLnTx/>
                <a:uFillTx/>
                <a:latin typeface="Calibri"/>
                <a:ea typeface="+mn-ea"/>
                <a:cs typeface="+mn-cs"/>
              </a:rPr>
              <a:t>4 </a:t>
            </a:r>
          </a:p>
        </p:txBody>
      </p:sp>
      <p:sp>
        <p:nvSpPr>
          <p:cNvPr id="7" name="Rectangle 6">
            <a:extLst>
              <a:ext uri="{FF2B5EF4-FFF2-40B4-BE49-F238E27FC236}">
                <a16:creationId xmlns:a16="http://schemas.microsoft.com/office/drawing/2014/main" id="{609DC1DD-5D53-9750-2A2E-28B120457D1A}"/>
              </a:ext>
            </a:extLst>
          </p:cNvPr>
          <p:cNvSpPr/>
          <p:nvPr/>
        </p:nvSpPr>
        <p:spPr>
          <a:xfrm>
            <a:off x="8712057" y="5906363"/>
            <a:ext cx="1948368"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Languages of Trainings</a:t>
            </a:r>
          </a:p>
        </p:txBody>
      </p:sp>
      <p:sp>
        <p:nvSpPr>
          <p:cNvPr id="11" name="TextBox 10">
            <a:extLst>
              <a:ext uri="{FF2B5EF4-FFF2-40B4-BE49-F238E27FC236}">
                <a16:creationId xmlns:a16="http://schemas.microsoft.com/office/drawing/2014/main" id="{34D68747-3879-401E-1511-5C343F01DF7E}"/>
              </a:ext>
            </a:extLst>
          </p:cNvPr>
          <p:cNvSpPr txBox="1"/>
          <p:nvPr/>
        </p:nvSpPr>
        <p:spPr>
          <a:xfrm>
            <a:off x="687733" y="635756"/>
            <a:ext cx="11893150"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j-ea"/>
                <a:cs typeface="+mj-cs"/>
              </a:rPr>
              <a:t>Membership – by the numbers</a:t>
            </a:r>
            <a:endParaRPr lang="en-US" dirty="0"/>
          </a:p>
        </p:txBody>
      </p:sp>
    </p:spTree>
    <p:extLst>
      <p:ext uri="{BB962C8B-B14F-4D97-AF65-F5344CB8AC3E}">
        <p14:creationId xmlns:p14="http://schemas.microsoft.com/office/powerpoint/2010/main" val="2334209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30AE2-B201-9B3D-DAF0-354048B8200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6956CD8-EE9A-8643-1EB3-685E786CD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94972" y="2050789"/>
            <a:ext cx="4112865" cy="3084649"/>
          </a:xfrm>
          <a:prstGeom prst="rect">
            <a:avLst/>
          </a:prstGeom>
        </p:spPr>
      </p:pic>
      <p:sp>
        <p:nvSpPr>
          <p:cNvPr id="17" name="Diagrama de flujo: documento 1">
            <a:extLst>
              <a:ext uri="{FF2B5EF4-FFF2-40B4-BE49-F238E27FC236}">
                <a16:creationId xmlns:a16="http://schemas.microsoft.com/office/drawing/2014/main" id="{B3A64885-B1E0-480A-B876-C30E659FAF5F}"/>
              </a:ext>
            </a:extLst>
          </p:cNvPr>
          <p:cNvSpPr/>
          <p:nvPr/>
        </p:nvSpPr>
        <p:spPr>
          <a:xfrm flipH="1" flipV="1">
            <a:off x="1524000" y="6356351"/>
            <a:ext cx="9144000" cy="5117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65"/>
              <a:gd name="connsiteX1" fmla="*/ 21600 w 21600"/>
              <a:gd name="connsiteY1" fmla="*/ 0 h 20765"/>
              <a:gd name="connsiteX2" fmla="*/ 21600 w 21600"/>
              <a:gd name="connsiteY2" fmla="*/ 17322 h 20765"/>
              <a:gd name="connsiteX3" fmla="*/ 0 w 21600"/>
              <a:gd name="connsiteY3" fmla="*/ 20172 h 20765"/>
              <a:gd name="connsiteX4" fmla="*/ 0 w 21600"/>
              <a:gd name="connsiteY4" fmla="*/ 0 h 2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765">
                <a:moveTo>
                  <a:pt x="0" y="0"/>
                </a:moveTo>
                <a:lnTo>
                  <a:pt x="21600" y="0"/>
                </a:lnTo>
                <a:lnTo>
                  <a:pt x="21600" y="17322"/>
                </a:lnTo>
                <a:cubicBezTo>
                  <a:pt x="10735" y="8327"/>
                  <a:pt x="10800" y="23922"/>
                  <a:pt x="0" y="20172"/>
                </a:cubicBezTo>
                <a:lnTo>
                  <a:pt x="0" y="0"/>
                </a:lnTo>
                <a:close/>
              </a:path>
            </a:pathLst>
          </a:custGeom>
          <a:gradFill flip="none" rotWithShape="1">
            <a:gsLst>
              <a:gs pos="0">
                <a:srgbClr val="008000">
                  <a:shade val="30000"/>
                  <a:satMod val="115000"/>
                </a:srgbClr>
              </a:gs>
              <a:gs pos="45000">
                <a:srgbClr val="008000">
                  <a:shade val="67500"/>
                  <a:satMod val="115000"/>
                </a:srgbClr>
              </a:gs>
              <a:gs pos="79000">
                <a:srgbClr val="008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AC36EC49-0755-90C0-0204-41DB7EA7AE9D}"/>
              </a:ext>
            </a:extLst>
          </p:cNvPr>
          <p:cNvSpPr>
            <a:spLocks noGrp="1"/>
          </p:cNvSpPr>
          <p:nvPr>
            <p:ph type="ftr" sz="quarter" idx="4294967295"/>
          </p:nvPr>
        </p:nvSpPr>
        <p:spPr>
          <a:xfrm>
            <a:off x="4552950" y="6497032"/>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s-E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IOIA</a:t>
            </a:r>
          </a:p>
        </p:txBody>
      </p:sp>
      <p:sp>
        <p:nvSpPr>
          <p:cNvPr id="13" name="Slide Number Placeholder 5">
            <a:extLst>
              <a:ext uri="{FF2B5EF4-FFF2-40B4-BE49-F238E27FC236}">
                <a16:creationId xmlns:a16="http://schemas.microsoft.com/office/drawing/2014/main" id="{CA5397F7-0215-1C2A-AF84-F2E799B33A2F}"/>
              </a:ext>
            </a:extLst>
          </p:cNvPr>
          <p:cNvSpPr>
            <a:spLocks noGrp="1"/>
          </p:cNvSpPr>
          <p:nvPr>
            <p:ph type="sldNum" sz="quarter" idx="4294967295"/>
          </p:nvPr>
        </p:nvSpPr>
        <p:spPr>
          <a:xfrm>
            <a:off x="2152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AD8301E-1EC9-4A8F-88C1-D466FA9A77B1}" type="slidenum">
              <a:rPr kumimoji="0" lang="es-CR" sz="1200" b="0" i="0" u="none" strike="noStrike" kern="1200" cap="none" spc="0" normalizeH="0" baseline="0" noProof="0">
                <a:ln>
                  <a:noFill/>
                </a:ln>
                <a:solidFill>
                  <a:srgbClr val="00B05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s-CR" sz="1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87F396BB-9FBD-330F-7888-8D9371CCD982}"/>
              </a:ext>
            </a:extLst>
          </p:cNvPr>
          <p:cNvSpPr txBox="1">
            <a:spLocks/>
          </p:cNvSpPr>
          <p:nvPr/>
        </p:nvSpPr>
        <p:spPr>
          <a:xfrm>
            <a:off x="-387815" y="637796"/>
            <a:ext cx="10850357" cy="7582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sz="4400" dirty="0"/>
              <a:t>Membership – Networking Opportunities</a:t>
            </a:r>
          </a:p>
        </p:txBody>
      </p:sp>
      <p:pic>
        <p:nvPicPr>
          <p:cNvPr id="5" name="Picture 4">
            <a:extLst>
              <a:ext uri="{FF2B5EF4-FFF2-40B4-BE49-F238E27FC236}">
                <a16:creationId xmlns:a16="http://schemas.microsoft.com/office/drawing/2014/main" id="{3518D6F2-D7CD-A52C-B2F1-4E54296E3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04" y="2049636"/>
            <a:ext cx="4567853" cy="3425890"/>
          </a:xfrm>
          <a:prstGeom prst="rect">
            <a:avLst/>
          </a:prstGeom>
        </p:spPr>
      </p:pic>
      <p:pic>
        <p:nvPicPr>
          <p:cNvPr id="11" name="Picture 10">
            <a:extLst>
              <a:ext uri="{FF2B5EF4-FFF2-40B4-BE49-F238E27FC236}">
                <a16:creationId xmlns:a16="http://schemas.microsoft.com/office/drawing/2014/main" id="{3FBACADB-07B2-3E38-FE03-A0EAF5A7A072}"/>
              </a:ext>
            </a:extLst>
          </p:cNvPr>
          <p:cNvPicPr>
            <a:picLocks noChangeAspect="1"/>
          </p:cNvPicPr>
          <p:nvPr/>
        </p:nvPicPr>
        <p:blipFill>
          <a:blip r:embed="rId5">
            <a:extLst>
              <a:ext uri="{28A0092B-C50C-407E-A947-70E740481C1C}">
                <a14:useLocalDpi xmlns:a14="http://schemas.microsoft.com/office/drawing/2010/main" val="0"/>
              </a:ext>
            </a:extLst>
          </a:blip>
          <a:srcRect l="13647"/>
          <a:stretch>
            <a:fillRect/>
          </a:stretch>
        </p:blipFill>
        <p:spPr>
          <a:xfrm>
            <a:off x="7949860" y="1920368"/>
            <a:ext cx="4242140" cy="3684425"/>
          </a:xfrm>
          <a:prstGeom prst="rect">
            <a:avLst/>
          </a:prstGeom>
        </p:spPr>
      </p:pic>
      <p:sp>
        <p:nvSpPr>
          <p:cNvPr id="12" name="Title 1">
            <a:extLst>
              <a:ext uri="{FF2B5EF4-FFF2-40B4-BE49-F238E27FC236}">
                <a16:creationId xmlns:a16="http://schemas.microsoft.com/office/drawing/2014/main" id="{A1B129BE-08C6-F0F2-BFA7-72C3FBF30FB3}"/>
              </a:ext>
            </a:extLst>
          </p:cNvPr>
          <p:cNvSpPr txBox="1">
            <a:spLocks/>
          </p:cNvSpPr>
          <p:nvPr/>
        </p:nvSpPr>
        <p:spPr>
          <a:xfrm>
            <a:off x="670821" y="5583858"/>
            <a:ext cx="10850357" cy="7582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accent6">
                    <a:lumMod val="50000"/>
                  </a:schemeClr>
                </a:solidFill>
                <a:latin typeface="+mn-lt"/>
                <a:ea typeface="+mj-ea"/>
                <a:cs typeface="+mj-cs"/>
              </a:defRPr>
            </a:lvl1pPr>
          </a:lstStyle>
          <a:p>
            <a:r>
              <a:rPr lang="en-US" sz="4400" dirty="0"/>
              <a:t>Meet &amp; Greet – Richmond, Virginia at ACA</a:t>
            </a:r>
          </a:p>
        </p:txBody>
      </p:sp>
    </p:spTree>
    <p:extLst>
      <p:ext uri="{BB962C8B-B14F-4D97-AF65-F5344CB8AC3E}">
        <p14:creationId xmlns:p14="http://schemas.microsoft.com/office/powerpoint/2010/main" val="2520709657"/>
      </p:ext>
    </p:extLst>
  </p:cSld>
  <p:clrMapOvr>
    <a:masterClrMapping/>
  </p:clrMapOvr>
</p:sld>
</file>

<file path=ppt/theme/theme1.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1934</TotalTime>
  <Words>2810</Words>
  <Application>Microsoft Office PowerPoint</Application>
  <PresentationFormat>Widescreen</PresentationFormat>
  <Paragraphs>312</Paragraphs>
  <Slides>33</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ＭＳ Ｐゴシック</vt:lpstr>
      <vt:lpstr>Aptos</vt:lpstr>
      <vt:lpstr>Arial</vt:lpstr>
      <vt:lpstr>Calibri</vt:lpstr>
      <vt:lpstr>Raleway SemiBold</vt:lpstr>
      <vt:lpstr>SourceSerifPro-Semibold</vt:lpstr>
      <vt:lpstr>Wingdings</vt:lpstr>
      <vt:lpstr>1_Tema de Office</vt:lpstr>
      <vt:lpstr>Tema de Office</vt:lpstr>
      <vt:lpstr>PowerPoint Presentation</vt:lpstr>
      <vt:lpstr>2026 Annual Meeting Agenda</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Membership – Asia Pacific Committee</vt:lpstr>
      <vt:lpstr>PowerPoint Presentation</vt:lpstr>
      <vt:lpstr>PowerPoint Presentation</vt:lpstr>
      <vt:lpstr>PowerPoint Presentation</vt:lpstr>
      <vt:lpstr>PowerPoint Presentation</vt:lpstr>
      <vt:lpstr>Training – 2 new Inspection Training Videos!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Memoriam</vt:lpstr>
      <vt:lpstr>PowerPoint Presentation</vt:lpstr>
      <vt:lpstr>2026 Annual Meeting Agenda Continued</vt:lpstr>
      <vt:lpstr>PowerPoint Presentation</vt:lpstr>
      <vt:lpstr>Four-year Trend</vt:lpstr>
      <vt:lpstr>2026 Annual Meeting Agenda Continued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Diane Cooner</dc:creator>
  <cp:lastModifiedBy>Diane Cooner</cp:lastModifiedBy>
  <cp:revision>207</cp:revision>
  <dcterms:created xsi:type="dcterms:W3CDTF">2025-03-18T17:46:20Z</dcterms:created>
  <dcterms:modified xsi:type="dcterms:W3CDTF">2026-02-22T23:49:26Z</dcterms:modified>
</cp:coreProperties>
</file>